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1"/>
  </p:notesMasterIdLst>
  <p:sldIdLst>
    <p:sldId id="256" r:id="rId5"/>
    <p:sldId id="257" r:id="rId6"/>
    <p:sldId id="293" r:id="rId7"/>
    <p:sldId id="294" r:id="rId8"/>
    <p:sldId id="295" r:id="rId9"/>
    <p:sldId id="29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gelia Fox" initials="AF" lastIdx="1" clrIdx="0">
    <p:extLst>
      <p:ext uri="{19B8F6BF-5375-455C-9EA6-DF929625EA0E}">
        <p15:presenceInfo xmlns:p15="http://schemas.microsoft.com/office/powerpoint/2012/main" userId="S::angelia.fox@custodian.ie::398cc45e-95b3-4f5d-80cd-2b41a4c3f43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EEB9"/>
    <a:srgbClr val="317195"/>
    <a:srgbClr val="A3AF07"/>
    <a:srgbClr val="FEFAD2"/>
    <a:srgbClr val="F5B827"/>
    <a:srgbClr val="F7F1CD"/>
    <a:srgbClr val="0065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159958-CAC5-48E7-B163-4774F59FB544}" v="29" dt="2020-06-19T13:24:07.131"/>
    <p1510:client id="{7B3220B3-794B-FF51-2F90-25C1C892F176}" v="8" dt="2020-06-19T12:13:10.2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Brody" userId="60c6007e-2870-43a6-9f42-84da840b2b43" providerId="ADAL" clId="{38159958-CAC5-48E7-B163-4774F59FB544}"/>
    <pc:docChg chg="undo custSel addSld delSld modSld">
      <pc:chgData name="Laura Brody" userId="60c6007e-2870-43a6-9f42-84da840b2b43" providerId="ADAL" clId="{38159958-CAC5-48E7-B163-4774F59FB544}" dt="2020-06-19T12:02:06.443" v="189" actId="404"/>
      <pc:docMkLst>
        <pc:docMk/>
      </pc:docMkLst>
      <pc:sldChg chg="modSp mod">
        <pc:chgData name="Laura Brody" userId="60c6007e-2870-43a6-9f42-84da840b2b43" providerId="ADAL" clId="{38159958-CAC5-48E7-B163-4774F59FB544}" dt="2020-06-19T11:55:47.934" v="159" actId="20577"/>
        <pc:sldMkLst>
          <pc:docMk/>
          <pc:sldMk cId="1075757598" sldId="256"/>
        </pc:sldMkLst>
        <pc:spChg chg="mod">
          <ac:chgData name="Laura Brody" userId="60c6007e-2870-43a6-9f42-84da840b2b43" providerId="ADAL" clId="{38159958-CAC5-48E7-B163-4774F59FB544}" dt="2020-06-19T11:55:47.934" v="159" actId="20577"/>
          <ac:spMkLst>
            <pc:docMk/>
            <pc:sldMk cId="1075757598" sldId="256"/>
            <ac:spMk id="9" creationId="{8FA740BE-E280-F144-AC73-94B031BECEB0}"/>
          </ac:spMkLst>
        </pc:spChg>
      </pc:sldChg>
      <pc:sldChg chg="modSp mod">
        <pc:chgData name="Laura Brody" userId="60c6007e-2870-43a6-9f42-84da840b2b43" providerId="ADAL" clId="{38159958-CAC5-48E7-B163-4774F59FB544}" dt="2020-06-19T11:02:46.903" v="41" actId="20577"/>
        <pc:sldMkLst>
          <pc:docMk/>
          <pc:sldMk cId="1557103753" sldId="257"/>
        </pc:sldMkLst>
        <pc:spChg chg="mod">
          <ac:chgData name="Laura Brody" userId="60c6007e-2870-43a6-9f42-84da840b2b43" providerId="ADAL" clId="{38159958-CAC5-48E7-B163-4774F59FB544}" dt="2020-06-19T11:02:46.903" v="41" actId="20577"/>
          <ac:spMkLst>
            <pc:docMk/>
            <pc:sldMk cId="1557103753" sldId="257"/>
            <ac:spMk id="11" creationId="{1AA30ED4-F624-4C40-AD55-2FFAA9644453}"/>
          </ac:spMkLst>
        </pc:spChg>
      </pc:sldChg>
      <pc:sldChg chg="modSp del mod">
        <pc:chgData name="Laura Brody" userId="60c6007e-2870-43a6-9f42-84da840b2b43" providerId="ADAL" clId="{38159958-CAC5-48E7-B163-4774F59FB544}" dt="2020-06-19T11:05:01.071" v="75" actId="47"/>
        <pc:sldMkLst>
          <pc:docMk/>
          <pc:sldMk cId="4229005746" sldId="274"/>
        </pc:sldMkLst>
        <pc:graphicFrameChg chg="modGraphic">
          <ac:chgData name="Laura Brody" userId="60c6007e-2870-43a6-9f42-84da840b2b43" providerId="ADAL" clId="{38159958-CAC5-48E7-B163-4774F59FB544}" dt="2020-06-19T11:03:39.878" v="64" actId="6549"/>
          <ac:graphicFrameMkLst>
            <pc:docMk/>
            <pc:sldMk cId="4229005746" sldId="274"/>
            <ac:graphicFrameMk id="5" creationId="{F29D6318-4BC0-1948-B339-0D37D7C0D2BC}"/>
          </ac:graphicFrameMkLst>
        </pc:graphicFrameChg>
      </pc:sldChg>
      <pc:sldChg chg="modSp">
        <pc:chgData name="Laura Brody" userId="60c6007e-2870-43a6-9f42-84da840b2b43" providerId="ADAL" clId="{38159958-CAC5-48E7-B163-4774F59FB544}" dt="2020-06-19T11:03:01.926" v="44"/>
        <pc:sldMkLst>
          <pc:docMk/>
          <pc:sldMk cId="4132773704" sldId="293"/>
        </pc:sldMkLst>
        <pc:spChg chg="mod">
          <ac:chgData name="Laura Brody" userId="60c6007e-2870-43a6-9f42-84da840b2b43" providerId="ADAL" clId="{38159958-CAC5-48E7-B163-4774F59FB544}" dt="2020-06-19T11:03:01.926" v="44"/>
          <ac:spMkLst>
            <pc:docMk/>
            <pc:sldMk cId="4132773704" sldId="293"/>
            <ac:spMk id="5" creationId="{7AD5AF6A-9E83-134B-A444-AA249A149036}"/>
          </ac:spMkLst>
        </pc:spChg>
      </pc:sldChg>
      <pc:sldChg chg="modSp mod">
        <pc:chgData name="Laura Brody" userId="60c6007e-2870-43a6-9f42-84da840b2b43" providerId="ADAL" clId="{38159958-CAC5-48E7-B163-4774F59FB544}" dt="2020-06-19T12:02:06.443" v="189" actId="404"/>
        <pc:sldMkLst>
          <pc:docMk/>
          <pc:sldMk cId="2270453986" sldId="294"/>
        </pc:sldMkLst>
        <pc:spChg chg="mod">
          <ac:chgData name="Laura Brody" userId="60c6007e-2870-43a6-9f42-84da840b2b43" providerId="ADAL" clId="{38159958-CAC5-48E7-B163-4774F59FB544}" dt="2020-06-19T11:03:11.505" v="62" actId="20577"/>
          <ac:spMkLst>
            <pc:docMk/>
            <pc:sldMk cId="2270453986" sldId="294"/>
            <ac:spMk id="9" creationId="{D03943A3-60CF-C642-92FF-B46CBF464D0E}"/>
          </ac:spMkLst>
        </pc:spChg>
        <pc:graphicFrameChg chg="mod modGraphic">
          <ac:chgData name="Laura Brody" userId="60c6007e-2870-43a6-9f42-84da840b2b43" providerId="ADAL" clId="{38159958-CAC5-48E7-B163-4774F59FB544}" dt="2020-06-19T12:02:06.443" v="189" actId="404"/>
          <ac:graphicFrameMkLst>
            <pc:docMk/>
            <pc:sldMk cId="2270453986" sldId="294"/>
            <ac:graphicFrameMk id="5" creationId="{F29D6318-4BC0-1948-B339-0D37D7C0D2BC}"/>
          </ac:graphicFrameMkLst>
        </pc:graphicFrameChg>
      </pc:sldChg>
      <pc:sldChg chg="modSp add mod">
        <pc:chgData name="Laura Brody" userId="60c6007e-2870-43a6-9f42-84da840b2b43" providerId="ADAL" clId="{38159958-CAC5-48E7-B163-4774F59FB544}" dt="2020-06-19T12:02:04.362" v="188" actId="404"/>
        <pc:sldMkLst>
          <pc:docMk/>
          <pc:sldMk cId="1657051047" sldId="295"/>
        </pc:sldMkLst>
        <pc:spChg chg="mod">
          <ac:chgData name="Laura Brody" userId="60c6007e-2870-43a6-9f42-84da840b2b43" providerId="ADAL" clId="{38159958-CAC5-48E7-B163-4774F59FB544}" dt="2020-06-19T11:11:03.579" v="158" actId="1076"/>
          <ac:spMkLst>
            <pc:docMk/>
            <pc:sldMk cId="1657051047" sldId="295"/>
            <ac:spMk id="9" creationId="{D03943A3-60CF-C642-92FF-B46CBF464D0E}"/>
          </ac:spMkLst>
        </pc:spChg>
        <pc:graphicFrameChg chg="mod modGraphic">
          <ac:chgData name="Laura Brody" userId="60c6007e-2870-43a6-9f42-84da840b2b43" providerId="ADAL" clId="{38159958-CAC5-48E7-B163-4774F59FB544}" dt="2020-06-19T12:02:04.362" v="188" actId="404"/>
          <ac:graphicFrameMkLst>
            <pc:docMk/>
            <pc:sldMk cId="1657051047" sldId="295"/>
            <ac:graphicFrameMk id="5" creationId="{F29D6318-4BC0-1948-B339-0D37D7C0D2BC}"/>
          </ac:graphicFrameMkLst>
        </pc:graphicFrameChg>
      </pc:sldChg>
      <pc:sldChg chg="modSp del mod">
        <pc:chgData name="Laura Brody" userId="60c6007e-2870-43a6-9f42-84da840b2b43" providerId="ADAL" clId="{38159958-CAC5-48E7-B163-4774F59FB544}" dt="2020-06-19T11:05:02.258" v="76" actId="47"/>
        <pc:sldMkLst>
          <pc:docMk/>
          <pc:sldMk cId="3753129178" sldId="295"/>
        </pc:sldMkLst>
        <pc:graphicFrameChg chg="modGraphic">
          <ac:chgData name="Laura Brody" userId="60c6007e-2870-43a6-9f42-84da840b2b43" providerId="ADAL" clId="{38159958-CAC5-48E7-B163-4774F59FB544}" dt="2020-06-19T11:03:43.345" v="65" actId="6549"/>
          <ac:graphicFrameMkLst>
            <pc:docMk/>
            <pc:sldMk cId="3753129178" sldId="295"/>
            <ac:graphicFrameMk id="5" creationId="{F29D6318-4BC0-1948-B339-0D37D7C0D2BC}"/>
          </ac:graphicFrameMkLst>
        </pc:graphicFrameChg>
      </pc:sldChg>
      <pc:sldChg chg="modSp add mod">
        <pc:chgData name="Laura Brody" userId="60c6007e-2870-43a6-9f42-84da840b2b43" providerId="ADAL" clId="{38159958-CAC5-48E7-B163-4774F59FB544}" dt="2020-06-19T12:02:04.062" v="187" actId="404"/>
        <pc:sldMkLst>
          <pc:docMk/>
          <pc:sldMk cId="2213082935" sldId="296"/>
        </pc:sldMkLst>
        <pc:spChg chg="mod">
          <ac:chgData name="Laura Brody" userId="60c6007e-2870-43a6-9f42-84da840b2b43" providerId="ADAL" clId="{38159958-CAC5-48E7-B163-4774F59FB544}" dt="2020-06-19T11:08:35.648" v="121" actId="1076"/>
          <ac:spMkLst>
            <pc:docMk/>
            <pc:sldMk cId="2213082935" sldId="296"/>
            <ac:spMk id="9" creationId="{D03943A3-60CF-C642-92FF-B46CBF464D0E}"/>
          </ac:spMkLst>
        </pc:spChg>
        <pc:graphicFrameChg chg="mod modGraphic">
          <ac:chgData name="Laura Brody" userId="60c6007e-2870-43a6-9f42-84da840b2b43" providerId="ADAL" clId="{38159958-CAC5-48E7-B163-4774F59FB544}" dt="2020-06-19T12:02:04.062" v="187" actId="404"/>
          <ac:graphicFrameMkLst>
            <pc:docMk/>
            <pc:sldMk cId="2213082935" sldId="296"/>
            <ac:graphicFrameMk id="5" creationId="{F29D6318-4BC0-1948-B339-0D37D7C0D2BC}"/>
          </ac:graphicFrameMkLst>
        </pc:graphicFrameChg>
      </pc:sldChg>
    </pc:docChg>
  </pc:docChgLst>
  <pc:docChgLst>
    <pc:chgData name="Patrick J. Hartnett" userId="S::patrick.hartnett@failteireland.ie::0dbbad72-95dd-4068-b4ed-eded5d9d51df" providerId="AD" clId="Web-{7B3220B3-794B-FF51-2F90-25C1C892F176}"/>
    <pc:docChg chg="modSld">
      <pc:chgData name="Patrick J. Hartnett" userId="S::patrick.hartnett@failteireland.ie::0dbbad72-95dd-4068-b4ed-eded5d9d51df" providerId="AD" clId="Web-{7B3220B3-794B-FF51-2F90-25C1C892F176}" dt="2020-06-19T12:10:52.527" v="3"/>
      <pc:docMkLst>
        <pc:docMk/>
      </pc:docMkLst>
      <pc:sldChg chg="modSp">
        <pc:chgData name="Patrick J. Hartnett" userId="S::patrick.hartnett@failteireland.ie::0dbbad72-95dd-4068-b4ed-eded5d9d51df" providerId="AD" clId="Web-{7B3220B3-794B-FF51-2F90-25C1C892F176}" dt="2020-06-19T12:10:52.527" v="3"/>
        <pc:sldMkLst>
          <pc:docMk/>
          <pc:sldMk cId="2213082935" sldId="296"/>
        </pc:sldMkLst>
        <pc:graphicFrameChg chg="mod modGraphic">
          <ac:chgData name="Patrick J. Hartnett" userId="S::patrick.hartnett@failteireland.ie::0dbbad72-95dd-4068-b4ed-eded5d9d51df" providerId="AD" clId="Web-{7B3220B3-794B-FF51-2F90-25C1C892F176}" dt="2020-06-19T12:10:52.527" v="3"/>
          <ac:graphicFrameMkLst>
            <pc:docMk/>
            <pc:sldMk cId="2213082935" sldId="296"/>
            <ac:graphicFrameMk id="5" creationId="{F29D6318-4BC0-1948-B339-0D37D7C0D2BC}"/>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D8A13C-4CCE-4A45-BFE0-E2F52A6BC37C}" type="datetimeFigureOut">
              <a:rPr lang="en-US" smtClean="0"/>
              <a:t>6/19/2020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D06DE9-57E4-D94C-9E0C-D255439803AE}" type="slidenum">
              <a:rPr lang="en-US" smtClean="0"/>
              <a:t>‹#›</a:t>
            </a:fld>
            <a:endParaRPr lang="en-US"/>
          </a:p>
        </p:txBody>
      </p:sp>
    </p:spTree>
    <p:extLst>
      <p:ext uri="{BB962C8B-B14F-4D97-AF65-F5344CB8AC3E}">
        <p14:creationId xmlns:p14="http://schemas.microsoft.com/office/powerpoint/2010/main" val="79195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FD06DE9-57E4-D94C-9E0C-D255439803AE}" type="slidenum">
              <a:rPr lang="en-US" smtClean="0"/>
              <a:t>2</a:t>
            </a:fld>
            <a:endParaRPr lang="en-US"/>
          </a:p>
        </p:txBody>
      </p:sp>
    </p:spTree>
    <p:extLst>
      <p:ext uri="{BB962C8B-B14F-4D97-AF65-F5344CB8AC3E}">
        <p14:creationId xmlns:p14="http://schemas.microsoft.com/office/powerpoint/2010/main" val="3109611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5"/>
          </p:nvPr>
        </p:nvSpPr>
        <p:spPr/>
        <p:txBody>
          <a:bodyPr/>
          <a:lstStyle/>
          <a:p>
            <a:fld id="{EFD06DE9-57E4-D94C-9E0C-D255439803AE}" type="slidenum">
              <a:rPr lang="en-US" smtClean="0"/>
              <a:t>5</a:t>
            </a:fld>
            <a:endParaRPr lang="en-US"/>
          </a:p>
        </p:txBody>
      </p:sp>
    </p:spTree>
    <p:extLst>
      <p:ext uri="{BB962C8B-B14F-4D97-AF65-F5344CB8AC3E}">
        <p14:creationId xmlns:p14="http://schemas.microsoft.com/office/powerpoint/2010/main" val="772459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5"/>
          </p:nvPr>
        </p:nvSpPr>
        <p:spPr/>
        <p:txBody>
          <a:bodyPr/>
          <a:lstStyle/>
          <a:p>
            <a:fld id="{EFD06DE9-57E4-D94C-9E0C-D255439803AE}" type="slidenum">
              <a:rPr lang="en-US" smtClean="0"/>
              <a:t>6</a:t>
            </a:fld>
            <a:endParaRPr lang="en-US"/>
          </a:p>
        </p:txBody>
      </p:sp>
    </p:spTree>
    <p:extLst>
      <p:ext uri="{BB962C8B-B14F-4D97-AF65-F5344CB8AC3E}">
        <p14:creationId xmlns:p14="http://schemas.microsoft.com/office/powerpoint/2010/main" val="11852099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A picture containing object, clock&#10;&#10;Description automatically generated">
            <a:extLst>
              <a:ext uri="{FF2B5EF4-FFF2-40B4-BE49-F238E27FC236}">
                <a16:creationId xmlns:a16="http://schemas.microsoft.com/office/drawing/2014/main" id="{9BCD648E-D228-5744-B3D6-0B973BD7D817}"/>
              </a:ext>
            </a:extLst>
          </p:cNvPr>
          <p:cNvPicPr>
            <a:picLocks noChangeAspect="1"/>
          </p:cNvPicPr>
          <p:nvPr userDrawn="1"/>
        </p:nvPicPr>
        <p:blipFill>
          <a:blip r:embed="rId2"/>
          <a:stretch>
            <a:fillRect/>
          </a:stretch>
        </p:blipFill>
        <p:spPr>
          <a:xfrm>
            <a:off x="373546" y="363538"/>
            <a:ext cx="1909082" cy="365125"/>
          </a:xfrm>
          <a:prstGeom prst="rect">
            <a:avLst/>
          </a:prstGeom>
        </p:spPr>
      </p:pic>
      <p:sp>
        <p:nvSpPr>
          <p:cNvPr id="9" name="Rectangle 8">
            <a:extLst>
              <a:ext uri="{FF2B5EF4-FFF2-40B4-BE49-F238E27FC236}">
                <a16:creationId xmlns:a16="http://schemas.microsoft.com/office/drawing/2014/main" id="{9045872A-22E2-184A-9F5F-0B2AFF234804}"/>
              </a:ext>
            </a:extLst>
          </p:cNvPr>
          <p:cNvSpPr/>
          <p:nvPr userDrawn="1"/>
        </p:nvSpPr>
        <p:spPr>
          <a:xfrm>
            <a:off x="0" y="900000"/>
            <a:ext cx="12193200" cy="82800"/>
          </a:xfrm>
          <a:prstGeom prst="rect">
            <a:avLst/>
          </a:prstGeom>
          <a:solidFill>
            <a:srgbClr val="0065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1997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46FCC-4E4C-F149-8BCE-DCE06A09CDF6}"/>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8DE58AA-78D4-C144-9DA3-57D78067A507}"/>
              </a:ext>
            </a:extLst>
          </p:cNvPr>
          <p:cNvSpPr>
            <a:spLocks noGrp="1"/>
          </p:cNvSpPr>
          <p:nvPr>
            <p:ph type="body" orient="vert" idx="1"/>
          </p:nvPr>
        </p:nvSpPr>
        <p:spPr>
          <a:xfrm>
            <a:off x="838200" y="1825625"/>
            <a:ext cx="10515600" cy="43513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7E750AF-89B9-2A44-8F5A-12567F63DFA4}"/>
              </a:ext>
            </a:extLst>
          </p:cNvPr>
          <p:cNvSpPr>
            <a:spLocks noGrp="1"/>
          </p:cNvSpPr>
          <p:nvPr>
            <p:ph type="dt" sz="half" idx="10"/>
          </p:nvPr>
        </p:nvSpPr>
        <p:spPr>
          <a:xfrm>
            <a:off x="838200" y="6356350"/>
            <a:ext cx="2743200" cy="365125"/>
          </a:xfrm>
          <a:prstGeom prst="rect">
            <a:avLst/>
          </a:prstGeom>
        </p:spPr>
        <p:txBody>
          <a:bodyPr/>
          <a:lstStyle/>
          <a:p>
            <a:fld id="{1187A4BF-A9C5-604F-8C36-A73AF47E9541}" type="datetimeFigureOut">
              <a:rPr lang="en-US" smtClean="0"/>
              <a:t>6/19/2020</a:t>
            </a:fld>
            <a:endParaRPr lang="en-US"/>
          </a:p>
        </p:txBody>
      </p:sp>
      <p:sp>
        <p:nvSpPr>
          <p:cNvPr id="5" name="Footer Placeholder 4">
            <a:extLst>
              <a:ext uri="{FF2B5EF4-FFF2-40B4-BE49-F238E27FC236}">
                <a16:creationId xmlns:a16="http://schemas.microsoft.com/office/drawing/2014/main" id="{D5434681-308A-454D-91DB-E7E4C34E9CE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5A574AB-4F08-0A47-95E2-C51E89AA803C}"/>
              </a:ext>
            </a:extLst>
          </p:cNvPr>
          <p:cNvSpPr>
            <a:spLocks noGrp="1"/>
          </p:cNvSpPr>
          <p:nvPr>
            <p:ph type="sldNum" sz="quarter" idx="12"/>
          </p:nvPr>
        </p:nvSpPr>
        <p:spPr>
          <a:xfrm>
            <a:off x="8610600" y="6356350"/>
            <a:ext cx="2743200" cy="365125"/>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2679043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8602E7-5D4F-5F40-9C9F-74141248BA1B}"/>
              </a:ext>
            </a:extLst>
          </p:cNvPr>
          <p:cNvSpPr>
            <a:spLocks noGrp="1"/>
          </p:cNvSpPr>
          <p:nvPr>
            <p:ph type="title" orient="vert"/>
          </p:nvPr>
        </p:nvSpPr>
        <p:spPr>
          <a:xfrm>
            <a:off x="8724900" y="365125"/>
            <a:ext cx="2628900" cy="5811838"/>
          </a:xfrm>
          <a:prstGeom prst="rect">
            <a:avLst/>
          </a:prstGeo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269E2B8-422F-2444-9489-709DD53A5484}"/>
              </a:ext>
            </a:extLst>
          </p:cNvPr>
          <p:cNvSpPr>
            <a:spLocks noGrp="1"/>
          </p:cNvSpPr>
          <p:nvPr>
            <p:ph type="body" orient="vert" idx="1"/>
          </p:nvPr>
        </p:nvSpPr>
        <p:spPr>
          <a:xfrm>
            <a:off x="838200" y="365125"/>
            <a:ext cx="7734300" cy="58118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5B86461-6758-6E4F-818F-A340B880C184}"/>
              </a:ext>
            </a:extLst>
          </p:cNvPr>
          <p:cNvSpPr>
            <a:spLocks noGrp="1"/>
          </p:cNvSpPr>
          <p:nvPr>
            <p:ph type="dt" sz="half" idx="10"/>
          </p:nvPr>
        </p:nvSpPr>
        <p:spPr>
          <a:xfrm>
            <a:off x="838200" y="6356350"/>
            <a:ext cx="2743200" cy="365125"/>
          </a:xfrm>
          <a:prstGeom prst="rect">
            <a:avLst/>
          </a:prstGeom>
        </p:spPr>
        <p:txBody>
          <a:bodyPr/>
          <a:lstStyle/>
          <a:p>
            <a:fld id="{1187A4BF-A9C5-604F-8C36-A73AF47E9541}" type="datetimeFigureOut">
              <a:rPr lang="en-US" smtClean="0"/>
              <a:t>6/19/2020</a:t>
            </a:fld>
            <a:endParaRPr lang="en-US"/>
          </a:p>
        </p:txBody>
      </p:sp>
      <p:sp>
        <p:nvSpPr>
          <p:cNvPr id="5" name="Footer Placeholder 4">
            <a:extLst>
              <a:ext uri="{FF2B5EF4-FFF2-40B4-BE49-F238E27FC236}">
                <a16:creationId xmlns:a16="http://schemas.microsoft.com/office/drawing/2014/main" id="{8E6634D3-8664-5141-AA73-FBE23EA1197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4C1F981-9DB1-1548-8304-74925FC3CEF7}"/>
              </a:ext>
            </a:extLst>
          </p:cNvPr>
          <p:cNvSpPr>
            <a:spLocks noGrp="1"/>
          </p:cNvSpPr>
          <p:nvPr>
            <p:ph type="sldNum" sz="quarter" idx="12"/>
          </p:nvPr>
        </p:nvSpPr>
        <p:spPr>
          <a:xfrm>
            <a:off x="8610600" y="6356350"/>
            <a:ext cx="2743200" cy="365125"/>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857419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4CF74-840F-6246-B6C9-AB6FD857EAF7}"/>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B6C35F3-A430-724E-8241-B0E9A07860AA}"/>
              </a:ext>
            </a:extLst>
          </p:cNvPr>
          <p:cNvSpPr>
            <a:spLocks noGrp="1"/>
          </p:cNvSpPr>
          <p:nvPr>
            <p:ph idx="1"/>
          </p:nvPr>
        </p:nvSpPr>
        <p:spPr>
          <a:xfrm>
            <a:off x="838200" y="1825625"/>
            <a:ext cx="10515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4D040E7-88B4-4A45-AF92-BEDA5D54A8EE}"/>
              </a:ext>
            </a:extLst>
          </p:cNvPr>
          <p:cNvSpPr>
            <a:spLocks noGrp="1"/>
          </p:cNvSpPr>
          <p:nvPr>
            <p:ph type="dt" sz="half" idx="10"/>
          </p:nvPr>
        </p:nvSpPr>
        <p:spPr>
          <a:xfrm>
            <a:off x="838200" y="6356350"/>
            <a:ext cx="2743200" cy="365125"/>
          </a:xfrm>
          <a:prstGeom prst="rect">
            <a:avLst/>
          </a:prstGeom>
        </p:spPr>
        <p:txBody>
          <a:bodyPr/>
          <a:lstStyle/>
          <a:p>
            <a:fld id="{1187A4BF-A9C5-604F-8C36-A73AF47E9541}" type="datetimeFigureOut">
              <a:rPr lang="en-US" smtClean="0"/>
              <a:t>6/19/2020</a:t>
            </a:fld>
            <a:endParaRPr lang="en-US"/>
          </a:p>
        </p:txBody>
      </p:sp>
      <p:sp>
        <p:nvSpPr>
          <p:cNvPr id="5" name="Footer Placeholder 4">
            <a:extLst>
              <a:ext uri="{FF2B5EF4-FFF2-40B4-BE49-F238E27FC236}">
                <a16:creationId xmlns:a16="http://schemas.microsoft.com/office/drawing/2014/main" id="{CA89BA71-EF35-C846-BBA5-AE7155D1AFD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17AD96AC-01F8-C14E-BE73-9A6076AE58EB}"/>
              </a:ext>
            </a:extLst>
          </p:cNvPr>
          <p:cNvSpPr>
            <a:spLocks noGrp="1"/>
          </p:cNvSpPr>
          <p:nvPr>
            <p:ph type="sldNum" sz="quarter" idx="12"/>
          </p:nvPr>
        </p:nvSpPr>
        <p:spPr>
          <a:xfrm>
            <a:off x="8610600" y="6356350"/>
            <a:ext cx="2743200" cy="365125"/>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4202867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4D1AA-F38A-C14A-83B6-D6FF0F1DCEFD}"/>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99D1CD0E-F687-0040-AAA2-04DD859D207A}"/>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63AB4C6-D254-6144-96E4-FAC65D81ACC6}"/>
              </a:ext>
            </a:extLst>
          </p:cNvPr>
          <p:cNvSpPr>
            <a:spLocks noGrp="1"/>
          </p:cNvSpPr>
          <p:nvPr>
            <p:ph type="dt" sz="half" idx="10"/>
          </p:nvPr>
        </p:nvSpPr>
        <p:spPr>
          <a:xfrm>
            <a:off x="838200" y="6356350"/>
            <a:ext cx="2743200" cy="365125"/>
          </a:xfrm>
          <a:prstGeom prst="rect">
            <a:avLst/>
          </a:prstGeom>
        </p:spPr>
        <p:txBody>
          <a:bodyPr/>
          <a:lstStyle/>
          <a:p>
            <a:fld id="{1187A4BF-A9C5-604F-8C36-A73AF47E9541}" type="datetimeFigureOut">
              <a:rPr lang="en-US" smtClean="0"/>
              <a:t>6/19/2020</a:t>
            </a:fld>
            <a:endParaRPr lang="en-US"/>
          </a:p>
        </p:txBody>
      </p:sp>
      <p:sp>
        <p:nvSpPr>
          <p:cNvPr id="5" name="Footer Placeholder 4">
            <a:extLst>
              <a:ext uri="{FF2B5EF4-FFF2-40B4-BE49-F238E27FC236}">
                <a16:creationId xmlns:a16="http://schemas.microsoft.com/office/drawing/2014/main" id="{D86695A3-073B-E64E-9E37-B7F9F018F85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F7DC2C1F-8679-B34F-B9B2-7B14EF1B26DF}"/>
              </a:ext>
            </a:extLst>
          </p:cNvPr>
          <p:cNvSpPr>
            <a:spLocks noGrp="1"/>
          </p:cNvSpPr>
          <p:nvPr>
            <p:ph type="sldNum" sz="quarter" idx="12"/>
          </p:nvPr>
        </p:nvSpPr>
        <p:spPr>
          <a:xfrm>
            <a:off x="8610600" y="6356350"/>
            <a:ext cx="2743200" cy="365125"/>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1053431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BC6BF-FE5E-A040-B10E-E95123E666C5}"/>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F80A01B-42B7-9C48-8590-76F61B6FE1CC}"/>
              </a:ext>
            </a:extLst>
          </p:cNvPr>
          <p:cNvSpPr>
            <a:spLocks noGrp="1"/>
          </p:cNvSpPr>
          <p:nvPr>
            <p:ph sz="half" idx="1"/>
          </p:nvPr>
        </p:nvSpPr>
        <p:spPr>
          <a:xfrm>
            <a:off x="838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C094B7F7-766B-5C4E-8FB2-F207C69F52CD}"/>
              </a:ext>
            </a:extLst>
          </p:cNvPr>
          <p:cNvSpPr>
            <a:spLocks noGrp="1"/>
          </p:cNvSpPr>
          <p:nvPr>
            <p:ph sz="half" idx="2"/>
          </p:nvPr>
        </p:nvSpPr>
        <p:spPr>
          <a:xfrm>
            <a:off x="6172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49AB7AA7-EE77-3C4A-8C09-6B09C6819BCB}"/>
              </a:ext>
            </a:extLst>
          </p:cNvPr>
          <p:cNvSpPr>
            <a:spLocks noGrp="1"/>
          </p:cNvSpPr>
          <p:nvPr>
            <p:ph type="dt" sz="half" idx="10"/>
          </p:nvPr>
        </p:nvSpPr>
        <p:spPr>
          <a:xfrm>
            <a:off x="838200" y="6356350"/>
            <a:ext cx="2743200" cy="365125"/>
          </a:xfrm>
          <a:prstGeom prst="rect">
            <a:avLst/>
          </a:prstGeom>
        </p:spPr>
        <p:txBody>
          <a:bodyPr/>
          <a:lstStyle/>
          <a:p>
            <a:fld id="{1187A4BF-A9C5-604F-8C36-A73AF47E9541}" type="datetimeFigureOut">
              <a:rPr lang="en-US" smtClean="0"/>
              <a:t>6/19/2020</a:t>
            </a:fld>
            <a:endParaRPr lang="en-US"/>
          </a:p>
        </p:txBody>
      </p:sp>
      <p:sp>
        <p:nvSpPr>
          <p:cNvPr id="6" name="Footer Placeholder 5">
            <a:extLst>
              <a:ext uri="{FF2B5EF4-FFF2-40B4-BE49-F238E27FC236}">
                <a16:creationId xmlns:a16="http://schemas.microsoft.com/office/drawing/2014/main" id="{02DCF6D3-C38D-264E-808C-B190DD63BDB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16792B05-ED43-8540-836B-ACC7F8E26B6A}"/>
              </a:ext>
            </a:extLst>
          </p:cNvPr>
          <p:cNvSpPr>
            <a:spLocks noGrp="1"/>
          </p:cNvSpPr>
          <p:nvPr>
            <p:ph type="sldNum" sz="quarter" idx="12"/>
          </p:nvPr>
        </p:nvSpPr>
        <p:spPr>
          <a:xfrm>
            <a:off x="8610600" y="6356350"/>
            <a:ext cx="2743200" cy="365125"/>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2038418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3F2BE-442C-BB4F-95C5-4663E00DA0C2}"/>
              </a:ext>
            </a:extLst>
          </p:cNvPr>
          <p:cNvSpPr>
            <a:spLocks noGrp="1"/>
          </p:cNvSpPr>
          <p:nvPr>
            <p:ph type="title"/>
          </p:nvPr>
        </p:nvSpPr>
        <p:spPr>
          <a:xfrm>
            <a:off x="839788" y="365125"/>
            <a:ext cx="10515600" cy="1325563"/>
          </a:xfrm>
          <a:prstGeom prst="rect">
            <a:avLst/>
          </a:prstGeo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0053815-26C1-9F40-B2EB-557F38FA55E7}"/>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8EA4ECC-1C24-4C40-AF28-DC9AFC5FB26E}"/>
              </a:ext>
            </a:extLst>
          </p:cNvPr>
          <p:cNvSpPr>
            <a:spLocks noGrp="1"/>
          </p:cNvSpPr>
          <p:nvPr>
            <p:ph sz="half" idx="2"/>
          </p:nvPr>
        </p:nvSpPr>
        <p:spPr>
          <a:xfrm>
            <a:off x="83978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E86AC606-8B6B-2B4C-9D3E-AF15FA5A90BA}"/>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F18B184-118B-5440-BD01-78D556EE2157}"/>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027EC749-0DCC-E74F-9FC0-CE389B9D7753}"/>
              </a:ext>
            </a:extLst>
          </p:cNvPr>
          <p:cNvSpPr>
            <a:spLocks noGrp="1"/>
          </p:cNvSpPr>
          <p:nvPr>
            <p:ph type="dt" sz="half" idx="10"/>
          </p:nvPr>
        </p:nvSpPr>
        <p:spPr>
          <a:xfrm>
            <a:off x="838200" y="6356350"/>
            <a:ext cx="2743200" cy="365125"/>
          </a:xfrm>
          <a:prstGeom prst="rect">
            <a:avLst/>
          </a:prstGeom>
        </p:spPr>
        <p:txBody>
          <a:bodyPr/>
          <a:lstStyle/>
          <a:p>
            <a:fld id="{1187A4BF-A9C5-604F-8C36-A73AF47E9541}" type="datetimeFigureOut">
              <a:rPr lang="en-US" smtClean="0"/>
              <a:t>6/19/2020</a:t>
            </a:fld>
            <a:endParaRPr lang="en-US"/>
          </a:p>
        </p:txBody>
      </p:sp>
      <p:sp>
        <p:nvSpPr>
          <p:cNvPr id="8" name="Footer Placeholder 7">
            <a:extLst>
              <a:ext uri="{FF2B5EF4-FFF2-40B4-BE49-F238E27FC236}">
                <a16:creationId xmlns:a16="http://schemas.microsoft.com/office/drawing/2014/main" id="{C8143392-DEEF-5946-BB23-2BBC42118A6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05A90586-94FD-8140-A295-794364EF87BA}"/>
              </a:ext>
            </a:extLst>
          </p:cNvPr>
          <p:cNvSpPr>
            <a:spLocks noGrp="1"/>
          </p:cNvSpPr>
          <p:nvPr>
            <p:ph type="sldNum" sz="quarter" idx="12"/>
          </p:nvPr>
        </p:nvSpPr>
        <p:spPr>
          <a:xfrm>
            <a:off x="8610600" y="6356350"/>
            <a:ext cx="2743200" cy="365125"/>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1955637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47A79-C47D-1C42-AF2A-845145C1A77C}"/>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DF211C04-811E-1B4E-BF22-477C798045D9}"/>
              </a:ext>
            </a:extLst>
          </p:cNvPr>
          <p:cNvSpPr>
            <a:spLocks noGrp="1"/>
          </p:cNvSpPr>
          <p:nvPr>
            <p:ph type="dt" sz="half" idx="10"/>
          </p:nvPr>
        </p:nvSpPr>
        <p:spPr>
          <a:xfrm>
            <a:off x="838200" y="6356350"/>
            <a:ext cx="2743200" cy="365125"/>
          </a:xfrm>
          <a:prstGeom prst="rect">
            <a:avLst/>
          </a:prstGeom>
        </p:spPr>
        <p:txBody>
          <a:bodyPr/>
          <a:lstStyle/>
          <a:p>
            <a:fld id="{1187A4BF-A9C5-604F-8C36-A73AF47E9541}" type="datetimeFigureOut">
              <a:rPr lang="en-US" smtClean="0"/>
              <a:t>6/19/2020</a:t>
            </a:fld>
            <a:endParaRPr lang="en-US"/>
          </a:p>
        </p:txBody>
      </p:sp>
      <p:sp>
        <p:nvSpPr>
          <p:cNvPr id="4" name="Footer Placeholder 3">
            <a:extLst>
              <a:ext uri="{FF2B5EF4-FFF2-40B4-BE49-F238E27FC236}">
                <a16:creationId xmlns:a16="http://schemas.microsoft.com/office/drawing/2014/main" id="{22BF665A-819B-AE4E-8DED-4599840BC78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B9B27224-3C04-1643-AC19-E7ACDB5D4456}"/>
              </a:ext>
            </a:extLst>
          </p:cNvPr>
          <p:cNvSpPr>
            <a:spLocks noGrp="1"/>
          </p:cNvSpPr>
          <p:nvPr>
            <p:ph type="sldNum" sz="quarter" idx="12"/>
          </p:nvPr>
        </p:nvSpPr>
        <p:spPr>
          <a:xfrm>
            <a:off x="8610600" y="6356350"/>
            <a:ext cx="2743200" cy="365125"/>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1668861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4D7C81-5967-DD44-AE92-0E2242839553}"/>
              </a:ext>
            </a:extLst>
          </p:cNvPr>
          <p:cNvSpPr>
            <a:spLocks noGrp="1"/>
          </p:cNvSpPr>
          <p:nvPr>
            <p:ph type="dt" sz="half" idx="10"/>
          </p:nvPr>
        </p:nvSpPr>
        <p:spPr>
          <a:xfrm>
            <a:off x="838200" y="6356350"/>
            <a:ext cx="2743200" cy="365125"/>
          </a:xfrm>
          <a:prstGeom prst="rect">
            <a:avLst/>
          </a:prstGeom>
        </p:spPr>
        <p:txBody>
          <a:bodyPr/>
          <a:lstStyle/>
          <a:p>
            <a:fld id="{1187A4BF-A9C5-604F-8C36-A73AF47E9541}" type="datetimeFigureOut">
              <a:rPr lang="en-US" smtClean="0"/>
              <a:t>6/19/2020</a:t>
            </a:fld>
            <a:endParaRPr lang="en-US"/>
          </a:p>
        </p:txBody>
      </p:sp>
      <p:sp>
        <p:nvSpPr>
          <p:cNvPr id="3" name="Footer Placeholder 2">
            <a:extLst>
              <a:ext uri="{FF2B5EF4-FFF2-40B4-BE49-F238E27FC236}">
                <a16:creationId xmlns:a16="http://schemas.microsoft.com/office/drawing/2014/main" id="{B8834F9A-F5CC-E445-8713-9F841E3AB51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0CBCD8C5-67BF-6240-A6EF-C24C1AED4C9F}"/>
              </a:ext>
            </a:extLst>
          </p:cNvPr>
          <p:cNvSpPr>
            <a:spLocks noGrp="1"/>
          </p:cNvSpPr>
          <p:nvPr>
            <p:ph type="sldNum" sz="quarter" idx="12"/>
          </p:nvPr>
        </p:nvSpPr>
        <p:spPr>
          <a:xfrm>
            <a:off x="8610600" y="6356350"/>
            <a:ext cx="2743200" cy="365125"/>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968658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DE3CA-54EE-3F4F-97FF-74372E5C130F}"/>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C885381A-5579-4C4E-8675-F6336E34FB48}"/>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04FC6279-FDAE-A34B-9A15-76B58DEA4129}"/>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342DEF2-F8A1-FF47-8FED-7F66EF9DE960}"/>
              </a:ext>
            </a:extLst>
          </p:cNvPr>
          <p:cNvSpPr>
            <a:spLocks noGrp="1"/>
          </p:cNvSpPr>
          <p:nvPr>
            <p:ph type="dt" sz="half" idx="10"/>
          </p:nvPr>
        </p:nvSpPr>
        <p:spPr>
          <a:xfrm>
            <a:off x="838200" y="6356350"/>
            <a:ext cx="2743200" cy="365125"/>
          </a:xfrm>
          <a:prstGeom prst="rect">
            <a:avLst/>
          </a:prstGeom>
        </p:spPr>
        <p:txBody>
          <a:bodyPr/>
          <a:lstStyle/>
          <a:p>
            <a:fld id="{1187A4BF-A9C5-604F-8C36-A73AF47E9541}" type="datetimeFigureOut">
              <a:rPr lang="en-US" smtClean="0"/>
              <a:t>6/19/2020</a:t>
            </a:fld>
            <a:endParaRPr lang="en-US"/>
          </a:p>
        </p:txBody>
      </p:sp>
      <p:sp>
        <p:nvSpPr>
          <p:cNvPr id="6" name="Footer Placeholder 5">
            <a:extLst>
              <a:ext uri="{FF2B5EF4-FFF2-40B4-BE49-F238E27FC236}">
                <a16:creationId xmlns:a16="http://schemas.microsoft.com/office/drawing/2014/main" id="{B48D91F5-DB39-0849-BD9D-986CD9EEA9B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E90527B-B5FA-2444-B2CD-08F7AB7F3B33}"/>
              </a:ext>
            </a:extLst>
          </p:cNvPr>
          <p:cNvSpPr>
            <a:spLocks noGrp="1"/>
          </p:cNvSpPr>
          <p:nvPr>
            <p:ph type="sldNum" sz="quarter" idx="12"/>
          </p:nvPr>
        </p:nvSpPr>
        <p:spPr>
          <a:xfrm>
            <a:off x="8610600" y="6356350"/>
            <a:ext cx="2743200" cy="365125"/>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2894175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56732-9772-804D-9F8E-17150D8C0448}"/>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CEB09BD5-9A9D-384A-928C-83258779C395}"/>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62126D-1FA7-4244-8596-CB29CA03331A}"/>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BA7F8D7-BD06-804D-B2AB-1CD8E9E5094B}"/>
              </a:ext>
            </a:extLst>
          </p:cNvPr>
          <p:cNvSpPr>
            <a:spLocks noGrp="1"/>
          </p:cNvSpPr>
          <p:nvPr>
            <p:ph type="dt" sz="half" idx="10"/>
          </p:nvPr>
        </p:nvSpPr>
        <p:spPr>
          <a:xfrm>
            <a:off x="838200" y="6356350"/>
            <a:ext cx="2743200" cy="365125"/>
          </a:xfrm>
          <a:prstGeom prst="rect">
            <a:avLst/>
          </a:prstGeom>
        </p:spPr>
        <p:txBody>
          <a:bodyPr/>
          <a:lstStyle/>
          <a:p>
            <a:fld id="{1187A4BF-A9C5-604F-8C36-A73AF47E9541}" type="datetimeFigureOut">
              <a:rPr lang="en-US" smtClean="0"/>
              <a:t>6/19/2020</a:t>
            </a:fld>
            <a:endParaRPr lang="en-US"/>
          </a:p>
        </p:txBody>
      </p:sp>
      <p:sp>
        <p:nvSpPr>
          <p:cNvPr id="6" name="Footer Placeholder 5">
            <a:extLst>
              <a:ext uri="{FF2B5EF4-FFF2-40B4-BE49-F238E27FC236}">
                <a16:creationId xmlns:a16="http://schemas.microsoft.com/office/drawing/2014/main" id="{AF254EEF-767C-BB49-94A0-2954DA22A94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5A5F1352-AD6A-A943-B36B-2D7F7FD17AF3}"/>
              </a:ext>
            </a:extLst>
          </p:cNvPr>
          <p:cNvSpPr>
            <a:spLocks noGrp="1"/>
          </p:cNvSpPr>
          <p:nvPr>
            <p:ph type="sldNum" sz="quarter" idx="12"/>
          </p:nvPr>
        </p:nvSpPr>
        <p:spPr>
          <a:xfrm>
            <a:off x="8610600" y="6356350"/>
            <a:ext cx="2743200" cy="365125"/>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4274738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A picture containing object, clock&#10;&#10;Description automatically generated">
            <a:extLst>
              <a:ext uri="{FF2B5EF4-FFF2-40B4-BE49-F238E27FC236}">
                <a16:creationId xmlns:a16="http://schemas.microsoft.com/office/drawing/2014/main" id="{38ABA912-827C-134F-B6DC-7A45E47A849C}"/>
              </a:ext>
            </a:extLst>
          </p:cNvPr>
          <p:cNvPicPr>
            <a:picLocks noChangeAspect="1"/>
          </p:cNvPicPr>
          <p:nvPr userDrawn="1"/>
        </p:nvPicPr>
        <p:blipFill>
          <a:blip r:embed="rId13"/>
          <a:stretch>
            <a:fillRect/>
          </a:stretch>
        </p:blipFill>
        <p:spPr>
          <a:xfrm>
            <a:off x="373546" y="363538"/>
            <a:ext cx="1909082" cy="365125"/>
          </a:xfrm>
          <a:prstGeom prst="rect">
            <a:avLst/>
          </a:prstGeom>
        </p:spPr>
      </p:pic>
      <p:sp>
        <p:nvSpPr>
          <p:cNvPr id="8" name="Rectangle 7">
            <a:extLst>
              <a:ext uri="{FF2B5EF4-FFF2-40B4-BE49-F238E27FC236}">
                <a16:creationId xmlns:a16="http://schemas.microsoft.com/office/drawing/2014/main" id="{BA6252E0-7B38-1C49-9DD3-8C150436C88E}"/>
              </a:ext>
            </a:extLst>
          </p:cNvPr>
          <p:cNvSpPr/>
          <p:nvPr userDrawn="1"/>
        </p:nvSpPr>
        <p:spPr>
          <a:xfrm>
            <a:off x="0" y="900000"/>
            <a:ext cx="12193200" cy="82800"/>
          </a:xfrm>
          <a:prstGeom prst="rect">
            <a:avLst/>
          </a:prstGeom>
          <a:solidFill>
            <a:srgbClr val="0065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6825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upport.google.com/analytics/answer/1008015?hl=e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upport.google.com/analytics/answer/1012040?hl=e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orbitmedia.com/blog/google-analytics-url-builder/"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logo&#10;&#10;Description automatically generated">
            <a:extLst>
              <a:ext uri="{FF2B5EF4-FFF2-40B4-BE49-F238E27FC236}">
                <a16:creationId xmlns:a16="http://schemas.microsoft.com/office/drawing/2014/main" id="{E1155045-549D-5A46-9C12-BEE8C2BB8C4D}"/>
              </a:ext>
            </a:extLst>
          </p:cNvPr>
          <p:cNvPicPr>
            <a:picLocks noChangeAspect="1"/>
          </p:cNvPicPr>
          <p:nvPr/>
        </p:nvPicPr>
        <p:blipFill>
          <a:blip r:embed="rId2"/>
          <a:stretch>
            <a:fillRect/>
          </a:stretch>
        </p:blipFill>
        <p:spPr>
          <a:xfrm>
            <a:off x="0" y="986400"/>
            <a:ext cx="12192000" cy="5873262"/>
          </a:xfrm>
          <a:prstGeom prst="rect">
            <a:avLst/>
          </a:prstGeom>
        </p:spPr>
      </p:pic>
      <p:pic>
        <p:nvPicPr>
          <p:cNvPr id="7" name="Picture 6" descr="A close up of a logo&#10;&#10;Description automatically generated">
            <a:extLst>
              <a:ext uri="{FF2B5EF4-FFF2-40B4-BE49-F238E27FC236}">
                <a16:creationId xmlns:a16="http://schemas.microsoft.com/office/drawing/2014/main" id="{67333AE2-0906-B341-9046-41CB5A89F81C}"/>
              </a:ext>
            </a:extLst>
          </p:cNvPr>
          <p:cNvPicPr>
            <a:picLocks noChangeAspect="1"/>
          </p:cNvPicPr>
          <p:nvPr/>
        </p:nvPicPr>
        <p:blipFill>
          <a:blip r:embed="rId3">
            <a:alphaModFix amt="15000"/>
          </a:blip>
          <a:stretch>
            <a:fillRect/>
          </a:stretch>
        </p:blipFill>
        <p:spPr>
          <a:xfrm>
            <a:off x="7460761" y="1718700"/>
            <a:ext cx="4140200" cy="4152900"/>
          </a:xfrm>
          <a:prstGeom prst="rect">
            <a:avLst/>
          </a:prstGeom>
        </p:spPr>
      </p:pic>
      <p:pic>
        <p:nvPicPr>
          <p:cNvPr id="8" name="Picture 7" descr="A close up of a logo&#10;&#10;Description automatically generated">
            <a:extLst>
              <a:ext uri="{FF2B5EF4-FFF2-40B4-BE49-F238E27FC236}">
                <a16:creationId xmlns:a16="http://schemas.microsoft.com/office/drawing/2014/main" id="{D8A2869B-1A2A-DB48-98A6-427EFEFA97D0}"/>
              </a:ext>
            </a:extLst>
          </p:cNvPr>
          <p:cNvPicPr>
            <a:picLocks noChangeAspect="1"/>
          </p:cNvPicPr>
          <p:nvPr/>
        </p:nvPicPr>
        <p:blipFill>
          <a:blip r:embed="rId3">
            <a:alphaModFix amt="10000"/>
          </a:blip>
          <a:stretch>
            <a:fillRect/>
          </a:stretch>
        </p:blipFill>
        <p:spPr>
          <a:xfrm>
            <a:off x="5842074" y="4161693"/>
            <a:ext cx="2055295" cy="2061600"/>
          </a:xfrm>
          <a:prstGeom prst="rect">
            <a:avLst/>
          </a:prstGeom>
        </p:spPr>
      </p:pic>
      <p:sp>
        <p:nvSpPr>
          <p:cNvPr id="9" name="TextBox 8">
            <a:extLst>
              <a:ext uri="{FF2B5EF4-FFF2-40B4-BE49-F238E27FC236}">
                <a16:creationId xmlns:a16="http://schemas.microsoft.com/office/drawing/2014/main" id="{8FA740BE-E280-F144-AC73-94B031BECEB0}"/>
              </a:ext>
            </a:extLst>
          </p:cNvPr>
          <p:cNvSpPr txBox="1"/>
          <p:nvPr/>
        </p:nvSpPr>
        <p:spPr>
          <a:xfrm>
            <a:off x="996983" y="1800000"/>
            <a:ext cx="6959213" cy="2954655"/>
          </a:xfrm>
          <a:prstGeom prst="rect">
            <a:avLst/>
          </a:prstGeom>
          <a:noFill/>
        </p:spPr>
        <p:txBody>
          <a:bodyPr wrap="square" lIns="0" tIns="0" rIns="0" bIns="0" rtlCol="0" anchor="t">
            <a:spAutoFit/>
          </a:bodyPr>
          <a:lstStyle/>
          <a:p>
            <a:r>
              <a:rPr lang="en-IE" sz="2400" b="1" cap="all">
                <a:solidFill>
                  <a:schemeClr val="bg1"/>
                </a:solidFill>
                <a:latin typeface="Verdana"/>
                <a:ea typeface="Verdana"/>
                <a:cs typeface="+mn-lt"/>
              </a:rPr>
              <a:t>Google analytics CHECKLIST</a:t>
            </a:r>
            <a:endParaRPr lang="en-IE" sz="2400" cap="all">
              <a:ea typeface="+mn-lt"/>
              <a:cs typeface="+mn-lt"/>
            </a:endParaRPr>
          </a:p>
          <a:p>
            <a:endParaRPr lang="en-IE" sz="2400" b="1" cap="all">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en-IE" b="1" cap="all">
                <a:solidFill>
                  <a:schemeClr val="bg1"/>
                </a:solidFill>
                <a:latin typeface="Verdana"/>
                <a:ea typeface="Verdana"/>
              </a:rPr>
              <a:t>COVID-19 SALES &amp; MARKETING FOR RECOVERY</a:t>
            </a:r>
            <a:endParaRPr lang="en-IE" cap="all">
              <a:solidFill>
                <a:schemeClr val="bg1"/>
              </a:solidFill>
              <a:ea typeface="+mn-lt"/>
              <a:cs typeface="+mn-lt"/>
            </a:endParaRPr>
          </a:p>
          <a:p>
            <a:r>
              <a:rPr lang="en-IE" b="1" cap="all">
                <a:solidFill>
                  <a:schemeClr val="bg1"/>
                </a:solidFill>
                <a:latin typeface="Verdana"/>
                <a:ea typeface="Verdana"/>
              </a:rPr>
              <a:t>DRIVING DOMESTIC SALES</a:t>
            </a:r>
            <a:endParaRPr lang="en-IE"/>
          </a:p>
          <a:p>
            <a:endParaRPr lang="en-IE" b="1" cap="all">
              <a:solidFill>
                <a:schemeClr val="bg1"/>
              </a:solidFill>
              <a:latin typeface="Verdana"/>
              <a:ea typeface="Verdana"/>
              <a:cs typeface="Verdana" panose="020B0604030504040204" pitchFamily="34" charset="0"/>
            </a:endParaRPr>
          </a:p>
          <a:p>
            <a:r>
              <a:rPr lang="en-IE" b="1">
                <a:solidFill>
                  <a:schemeClr val="bg1"/>
                </a:solidFill>
                <a:latin typeface="Verdana"/>
                <a:ea typeface="Verdana"/>
                <a:cs typeface="Verdana" panose="020B0604030504040204" pitchFamily="34" charset="0"/>
              </a:rPr>
              <a:t>Attention </a:t>
            </a:r>
            <a:r>
              <a:rPr lang="en-IE" b="1">
                <a:solidFill>
                  <a:srgbClr val="F5B827"/>
                </a:solidFill>
                <a:latin typeface="Verdana"/>
                <a:ea typeface="Verdana"/>
                <a:cs typeface="Verdana" panose="020B0604030504040204" pitchFamily="34" charset="0"/>
              </a:rPr>
              <a:t>|</a:t>
            </a:r>
            <a:r>
              <a:rPr lang="en-IE" b="1">
                <a:solidFill>
                  <a:schemeClr val="bg1"/>
                </a:solidFill>
                <a:latin typeface="Verdana"/>
                <a:ea typeface="Verdana"/>
                <a:cs typeface="Verdana" panose="020B0604030504040204" pitchFamily="34" charset="0"/>
              </a:rPr>
              <a:t> Interest </a:t>
            </a:r>
            <a:r>
              <a:rPr lang="en-IE" b="1">
                <a:solidFill>
                  <a:srgbClr val="F5B827"/>
                </a:solidFill>
                <a:latin typeface="Verdana"/>
                <a:ea typeface="Verdana"/>
                <a:cs typeface="Verdana" panose="020B0604030504040204" pitchFamily="34" charset="0"/>
              </a:rPr>
              <a:t>|</a:t>
            </a:r>
            <a:r>
              <a:rPr lang="en-IE" b="1">
                <a:solidFill>
                  <a:schemeClr val="bg1"/>
                </a:solidFill>
                <a:latin typeface="Verdana"/>
                <a:ea typeface="Verdana"/>
                <a:cs typeface="Verdana" panose="020B0604030504040204" pitchFamily="34" charset="0"/>
              </a:rPr>
              <a:t> Desire </a:t>
            </a:r>
            <a:r>
              <a:rPr lang="en-IE" b="1">
                <a:solidFill>
                  <a:srgbClr val="F5B827"/>
                </a:solidFill>
                <a:latin typeface="Verdana"/>
                <a:ea typeface="Verdana"/>
                <a:cs typeface="Verdana" panose="020B0604030504040204" pitchFamily="34" charset="0"/>
              </a:rPr>
              <a:t>|</a:t>
            </a:r>
            <a:r>
              <a:rPr lang="en-IE" b="1">
                <a:solidFill>
                  <a:schemeClr val="bg1"/>
                </a:solidFill>
                <a:latin typeface="Verdana"/>
                <a:ea typeface="Verdana"/>
                <a:cs typeface="Verdana" panose="020B0604030504040204" pitchFamily="34" charset="0"/>
              </a:rPr>
              <a:t> Reassure </a:t>
            </a:r>
            <a:r>
              <a:rPr lang="en-IE" b="1">
                <a:solidFill>
                  <a:srgbClr val="F5B827"/>
                </a:solidFill>
                <a:latin typeface="Verdana"/>
                <a:ea typeface="Verdana"/>
                <a:cs typeface="Verdana" panose="020B0604030504040204" pitchFamily="34" charset="0"/>
              </a:rPr>
              <a:t>|</a:t>
            </a:r>
            <a:r>
              <a:rPr lang="en-IE" b="1">
                <a:solidFill>
                  <a:schemeClr val="bg1"/>
                </a:solidFill>
                <a:latin typeface="Verdana"/>
                <a:ea typeface="Verdana"/>
                <a:cs typeface="Verdana" panose="020B0604030504040204" pitchFamily="34" charset="0"/>
              </a:rPr>
              <a:t> Action</a:t>
            </a:r>
            <a:endParaRPr lang="en-IE">
              <a:solidFill>
                <a:schemeClr val="bg1"/>
              </a:solidFill>
              <a:ea typeface="+mn-lt"/>
              <a:cs typeface="+mn-lt"/>
            </a:endParaRPr>
          </a:p>
          <a:p>
            <a:endParaRPr lang="en-IE" b="1">
              <a:solidFill>
                <a:schemeClr val="bg1"/>
              </a:solidFill>
              <a:latin typeface="Verdana"/>
              <a:ea typeface="Verdana"/>
              <a:cs typeface="+mn-lt"/>
            </a:endParaRPr>
          </a:p>
          <a:p>
            <a:endParaRPr lang="en-IE" b="1">
              <a:solidFill>
                <a:schemeClr val="bg1"/>
              </a:solidFill>
              <a:latin typeface="Verdana"/>
              <a:ea typeface="Verdana"/>
              <a:cs typeface="+mn-lt"/>
            </a:endParaRPr>
          </a:p>
          <a:p>
            <a:endParaRPr lang="en-IE" b="1">
              <a:solidFill>
                <a:schemeClr val="bg1"/>
              </a:solidFill>
              <a:latin typeface="Verdana"/>
              <a:ea typeface="Verdana"/>
              <a:cs typeface="Verdana" panose="020B0604030504040204" pitchFamily="34" charset="0"/>
            </a:endParaRPr>
          </a:p>
          <a:p>
            <a:endParaRPr lang="en-US" b="1">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Rectangle 9">
            <a:extLst>
              <a:ext uri="{FF2B5EF4-FFF2-40B4-BE49-F238E27FC236}">
                <a16:creationId xmlns:a16="http://schemas.microsoft.com/office/drawing/2014/main" id="{1B56C9D3-FBDF-8747-BFE2-EEACA973EFBC}"/>
              </a:ext>
            </a:extLst>
          </p:cNvPr>
          <p:cNvSpPr/>
          <p:nvPr/>
        </p:nvSpPr>
        <p:spPr>
          <a:xfrm>
            <a:off x="999781" y="3104852"/>
            <a:ext cx="6322131" cy="78983"/>
          </a:xfrm>
          <a:prstGeom prst="rect">
            <a:avLst/>
          </a:prstGeom>
          <a:solidFill>
            <a:srgbClr val="F5B8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75757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drawing&#10;&#10;Description automatically generated">
            <a:extLst>
              <a:ext uri="{FF2B5EF4-FFF2-40B4-BE49-F238E27FC236}">
                <a16:creationId xmlns:a16="http://schemas.microsoft.com/office/drawing/2014/main" id="{6F4BA878-4370-AF43-B76E-4B5A1064F245}"/>
              </a:ext>
            </a:extLst>
          </p:cNvPr>
          <p:cNvPicPr>
            <a:picLocks noChangeAspect="1"/>
          </p:cNvPicPr>
          <p:nvPr/>
        </p:nvPicPr>
        <p:blipFill>
          <a:blip r:embed="rId3"/>
          <a:stretch>
            <a:fillRect/>
          </a:stretch>
        </p:blipFill>
        <p:spPr>
          <a:xfrm>
            <a:off x="0" y="986400"/>
            <a:ext cx="12191999" cy="5871600"/>
          </a:xfrm>
          <a:prstGeom prst="rect">
            <a:avLst/>
          </a:prstGeom>
        </p:spPr>
      </p:pic>
      <p:pic>
        <p:nvPicPr>
          <p:cNvPr id="13" name="Picture 12" descr="A close up of a logo&#10;&#10;Description automatically generated">
            <a:extLst>
              <a:ext uri="{FF2B5EF4-FFF2-40B4-BE49-F238E27FC236}">
                <a16:creationId xmlns:a16="http://schemas.microsoft.com/office/drawing/2014/main" id="{2C4FAB92-0235-514E-ADF9-36358398ABFE}"/>
              </a:ext>
            </a:extLst>
          </p:cNvPr>
          <p:cNvPicPr>
            <a:picLocks noChangeAspect="1"/>
          </p:cNvPicPr>
          <p:nvPr/>
        </p:nvPicPr>
        <p:blipFill>
          <a:blip r:embed="rId4">
            <a:alphaModFix amt="4000"/>
          </a:blip>
          <a:stretch>
            <a:fillRect/>
          </a:stretch>
        </p:blipFill>
        <p:spPr>
          <a:xfrm>
            <a:off x="7460761" y="1718700"/>
            <a:ext cx="4140200" cy="4152900"/>
          </a:xfrm>
          <a:prstGeom prst="rect">
            <a:avLst/>
          </a:prstGeom>
        </p:spPr>
      </p:pic>
      <p:pic>
        <p:nvPicPr>
          <p:cNvPr id="14" name="Picture 13" descr="A close up of a logo&#10;&#10;Description automatically generated">
            <a:extLst>
              <a:ext uri="{FF2B5EF4-FFF2-40B4-BE49-F238E27FC236}">
                <a16:creationId xmlns:a16="http://schemas.microsoft.com/office/drawing/2014/main" id="{797845CF-17BD-864C-BFF3-025A9F4987B6}"/>
              </a:ext>
            </a:extLst>
          </p:cNvPr>
          <p:cNvPicPr>
            <a:picLocks noChangeAspect="1"/>
          </p:cNvPicPr>
          <p:nvPr/>
        </p:nvPicPr>
        <p:blipFill>
          <a:blip r:embed="rId4">
            <a:alphaModFix amt="5000"/>
          </a:blip>
          <a:stretch>
            <a:fillRect/>
          </a:stretch>
        </p:blipFill>
        <p:spPr>
          <a:xfrm>
            <a:off x="5842074" y="4161693"/>
            <a:ext cx="2055295" cy="2061600"/>
          </a:xfrm>
          <a:prstGeom prst="rect">
            <a:avLst/>
          </a:prstGeom>
        </p:spPr>
      </p:pic>
      <p:sp>
        <p:nvSpPr>
          <p:cNvPr id="11" name="TextBox 10">
            <a:extLst>
              <a:ext uri="{FF2B5EF4-FFF2-40B4-BE49-F238E27FC236}">
                <a16:creationId xmlns:a16="http://schemas.microsoft.com/office/drawing/2014/main" id="{1AA30ED4-F624-4C40-AD55-2FFAA9644453}"/>
              </a:ext>
            </a:extLst>
          </p:cNvPr>
          <p:cNvSpPr txBox="1"/>
          <p:nvPr/>
        </p:nvSpPr>
        <p:spPr>
          <a:xfrm>
            <a:off x="648000" y="1296000"/>
            <a:ext cx="7200000" cy="1390189"/>
          </a:xfrm>
          <a:prstGeom prst="rect">
            <a:avLst/>
          </a:prstGeom>
          <a:noFill/>
        </p:spPr>
        <p:txBody>
          <a:bodyPr wrap="square" lIns="0" tIns="0" rIns="0" bIns="0" rtlCol="0">
            <a:spAutoFit/>
          </a:bodyPr>
          <a:lstStyle/>
          <a:p>
            <a:pPr defTabSz="6480000">
              <a:lnSpc>
                <a:spcPts val="1800"/>
              </a:lnSpc>
              <a:spcBef>
                <a:spcPts val="500"/>
              </a:spcBef>
            </a:pPr>
            <a:r>
              <a:rPr lang="en-IE" sz="2800" b="1">
                <a:solidFill>
                  <a:schemeClr val="bg1"/>
                </a:solidFill>
                <a:latin typeface="Verdana" panose="020B0604030504040204" pitchFamily="34" charset="0"/>
                <a:ea typeface="Verdana" panose="020B0604030504040204" pitchFamily="34" charset="0"/>
                <a:cs typeface="Verdana" panose="020B0604030504040204" pitchFamily="34" charset="0"/>
              </a:rPr>
              <a:t>CONTENTS</a:t>
            </a:r>
          </a:p>
          <a:p>
            <a:pPr defTabSz="6480000">
              <a:lnSpc>
                <a:spcPts val="1800"/>
              </a:lnSpc>
              <a:spcBef>
                <a:spcPts val="500"/>
              </a:spcBef>
            </a:pPr>
            <a:endParaRPr lang="en-IE" sz="1400">
              <a:latin typeface="Verdana" panose="020B0604030504040204" pitchFamily="34" charset="0"/>
              <a:ea typeface="Verdana" panose="020B0604030504040204" pitchFamily="34" charset="0"/>
              <a:cs typeface="Verdana" panose="020B0604030504040204" pitchFamily="34" charset="0"/>
            </a:endParaRPr>
          </a:p>
          <a:p>
            <a:pPr marL="285750" indent="-285750" defTabSz="6480000">
              <a:lnSpc>
                <a:spcPts val="1800"/>
              </a:lnSpc>
              <a:spcBef>
                <a:spcPts val="500"/>
              </a:spcBef>
              <a:buFont typeface="Arial" panose="020B0604020202020204" pitchFamily="34" charset="0"/>
              <a:buChar char="•"/>
            </a:pPr>
            <a:r>
              <a:rPr lang="en-IE" sz="1400">
                <a:latin typeface="Verdana" panose="020B0604030504040204" pitchFamily="34" charset="0"/>
                <a:ea typeface="Verdana" panose="020B0604030504040204" pitchFamily="34" charset="0"/>
                <a:cs typeface="Verdana" panose="020B0604030504040204" pitchFamily="34" charset="0"/>
              </a:rPr>
              <a:t>Introduction	3</a:t>
            </a:r>
          </a:p>
          <a:p>
            <a:pPr marL="285750" indent="-285750" defTabSz="6480000">
              <a:lnSpc>
                <a:spcPts val="1800"/>
              </a:lnSpc>
              <a:spcBef>
                <a:spcPts val="500"/>
              </a:spcBef>
              <a:buFont typeface="Arial" panose="020B0604020202020204" pitchFamily="34" charset="0"/>
              <a:buChar char="•"/>
            </a:pPr>
            <a:r>
              <a:rPr lang="en-IE" sz="1400">
                <a:latin typeface="Verdana" panose="020B0604030504040204" pitchFamily="34" charset="0"/>
                <a:ea typeface="Verdana" panose="020B0604030504040204" pitchFamily="34" charset="0"/>
                <a:cs typeface="Verdana" panose="020B0604030504040204" pitchFamily="34" charset="0"/>
              </a:rPr>
              <a:t>Google Analytics Checklist	4</a:t>
            </a:r>
          </a:p>
          <a:p>
            <a:pPr marL="285750" indent="-285750" defTabSz="6480000">
              <a:lnSpc>
                <a:spcPts val="1800"/>
              </a:lnSpc>
              <a:spcBef>
                <a:spcPts val="500"/>
              </a:spcBef>
              <a:buFont typeface="Arial" panose="020B0604020202020204" pitchFamily="34" charset="0"/>
              <a:buChar char="•"/>
            </a:pPr>
            <a:endParaRPr lang="en-US" sz="140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57103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38916B-DA9C-9647-8912-1EFB06C26CC4}"/>
              </a:ext>
            </a:extLst>
          </p:cNvPr>
          <p:cNvPicPr>
            <a:picLocks noChangeAspect="1"/>
          </p:cNvPicPr>
          <p:nvPr/>
        </p:nvPicPr>
        <p:blipFill>
          <a:blip r:embed="rId2"/>
          <a:stretch>
            <a:fillRect/>
          </a:stretch>
        </p:blipFill>
        <p:spPr>
          <a:xfrm>
            <a:off x="0" y="986400"/>
            <a:ext cx="12192000" cy="5873262"/>
          </a:xfrm>
          <a:prstGeom prst="rect">
            <a:avLst/>
          </a:prstGeom>
        </p:spPr>
      </p:pic>
      <p:sp>
        <p:nvSpPr>
          <p:cNvPr id="5" name="TextBox 4">
            <a:extLst>
              <a:ext uri="{FF2B5EF4-FFF2-40B4-BE49-F238E27FC236}">
                <a16:creationId xmlns:a16="http://schemas.microsoft.com/office/drawing/2014/main" id="{7AD5AF6A-9E83-134B-A444-AA249A149036}"/>
              </a:ext>
            </a:extLst>
          </p:cNvPr>
          <p:cNvSpPr txBox="1"/>
          <p:nvPr/>
        </p:nvSpPr>
        <p:spPr>
          <a:xfrm>
            <a:off x="972000" y="1800000"/>
            <a:ext cx="5760000" cy="2052228"/>
          </a:xfrm>
          <a:prstGeom prst="rect">
            <a:avLst/>
          </a:prstGeom>
          <a:noFill/>
        </p:spPr>
        <p:txBody>
          <a:bodyPr wrap="square" lIns="0" tIns="0" rIns="0" bIns="0" rtlCol="0">
            <a:spAutoFit/>
          </a:bodyPr>
          <a:lstStyle/>
          <a:p>
            <a:pPr>
              <a:lnSpc>
                <a:spcPct val="107000"/>
              </a:lnSpc>
              <a:spcBef>
                <a:spcPts val="1200"/>
              </a:spcBef>
            </a:pPr>
            <a:r>
              <a:rPr lang="en-IE" sz="2400" b="1" kern="0" cap="all">
                <a:solidFill>
                  <a:schemeClr val="bg1"/>
                </a:solidFill>
                <a:latin typeface="Verdana" panose="020B0604030504040204" pitchFamily="34" charset="0"/>
                <a:ea typeface="Times New Roman" panose="02020603050405020304" pitchFamily="18" charset="0"/>
                <a:cs typeface="Times New Roman" panose="02020603050405020304" pitchFamily="18" charset="0"/>
              </a:rPr>
              <a:t>INTRODUCTION</a:t>
            </a:r>
          </a:p>
          <a:p>
            <a:pPr>
              <a:lnSpc>
                <a:spcPct val="107000"/>
              </a:lnSpc>
              <a:spcBef>
                <a:spcPts val="1200"/>
              </a:spcBef>
            </a:pPr>
            <a:endParaRPr lang="en-IE" sz="2400" b="1" kern="0" cap="all">
              <a:solidFill>
                <a:schemeClr val="bg1"/>
              </a:solidFill>
              <a:latin typeface="Verdana" panose="020B0604030504040204" pitchFamily="34" charset="0"/>
              <a:ea typeface="Verdana" panose="020B0604030504040204" pitchFamily="34" charset="0"/>
              <a:cs typeface="Times New Roman" panose="02020603050405020304" pitchFamily="18" charset="0"/>
            </a:endParaRPr>
          </a:p>
          <a:p>
            <a:pPr algn="just"/>
            <a:r>
              <a:rPr lang="en-IE">
                <a:solidFill>
                  <a:schemeClr val="bg1"/>
                </a:solidFill>
                <a:latin typeface="Verdana" panose="020B0604030504040204" pitchFamily="34" charset="0"/>
                <a:ea typeface="Verdana" panose="020B0604030504040204" pitchFamily="34" charset="0"/>
                <a:cs typeface="Verdana" panose="020B0604030504040204" pitchFamily="34" charset="0"/>
              </a:rPr>
              <a:t>If you don’t track your results, there’s no way you’ll know what’s working or not working. The following checklist will help ensure you are set up for analytics and tracking what is important.</a:t>
            </a:r>
          </a:p>
        </p:txBody>
      </p:sp>
      <p:pic>
        <p:nvPicPr>
          <p:cNvPr id="6" name="Picture 5" descr="A close up of a logo&#10;&#10;Description automatically generated">
            <a:extLst>
              <a:ext uri="{FF2B5EF4-FFF2-40B4-BE49-F238E27FC236}">
                <a16:creationId xmlns:a16="http://schemas.microsoft.com/office/drawing/2014/main" id="{053DFE5C-F5D6-D640-AD10-30ACB2EE6768}"/>
              </a:ext>
            </a:extLst>
          </p:cNvPr>
          <p:cNvPicPr>
            <a:picLocks noChangeAspect="1"/>
          </p:cNvPicPr>
          <p:nvPr/>
        </p:nvPicPr>
        <p:blipFill>
          <a:blip r:embed="rId3">
            <a:alphaModFix amt="15000"/>
          </a:blip>
          <a:stretch>
            <a:fillRect/>
          </a:stretch>
        </p:blipFill>
        <p:spPr>
          <a:xfrm>
            <a:off x="7460761" y="1718700"/>
            <a:ext cx="4140200" cy="4152900"/>
          </a:xfrm>
          <a:prstGeom prst="rect">
            <a:avLst/>
          </a:prstGeom>
        </p:spPr>
      </p:pic>
      <p:pic>
        <p:nvPicPr>
          <p:cNvPr id="7" name="Picture 6" descr="A close up of a logo&#10;&#10;Description automatically generated">
            <a:extLst>
              <a:ext uri="{FF2B5EF4-FFF2-40B4-BE49-F238E27FC236}">
                <a16:creationId xmlns:a16="http://schemas.microsoft.com/office/drawing/2014/main" id="{971FB32E-90DA-B342-A734-86401F8A221B}"/>
              </a:ext>
            </a:extLst>
          </p:cNvPr>
          <p:cNvPicPr>
            <a:picLocks noChangeAspect="1"/>
          </p:cNvPicPr>
          <p:nvPr/>
        </p:nvPicPr>
        <p:blipFill>
          <a:blip r:embed="rId3">
            <a:alphaModFix amt="10000"/>
          </a:blip>
          <a:stretch>
            <a:fillRect/>
          </a:stretch>
        </p:blipFill>
        <p:spPr>
          <a:xfrm>
            <a:off x="5842074" y="4161693"/>
            <a:ext cx="2055295" cy="2061600"/>
          </a:xfrm>
          <a:prstGeom prst="rect">
            <a:avLst/>
          </a:prstGeom>
        </p:spPr>
      </p:pic>
      <p:sp>
        <p:nvSpPr>
          <p:cNvPr id="8" name="Rectangle 7">
            <a:extLst>
              <a:ext uri="{FF2B5EF4-FFF2-40B4-BE49-F238E27FC236}">
                <a16:creationId xmlns:a16="http://schemas.microsoft.com/office/drawing/2014/main" id="{BF7C9322-54B5-9449-9A7D-5BA4E869EBE4}"/>
              </a:ext>
            </a:extLst>
          </p:cNvPr>
          <p:cNvSpPr/>
          <p:nvPr/>
        </p:nvSpPr>
        <p:spPr>
          <a:xfrm>
            <a:off x="999781" y="2397411"/>
            <a:ext cx="5760000" cy="54000"/>
          </a:xfrm>
          <a:prstGeom prst="rect">
            <a:avLst/>
          </a:prstGeom>
          <a:solidFill>
            <a:srgbClr val="F5B8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2773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29D6318-4BC0-1948-B339-0D37D7C0D2BC}"/>
              </a:ext>
            </a:extLst>
          </p:cNvPr>
          <p:cNvGraphicFramePr>
            <a:graphicFrameLocks noGrp="1"/>
          </p:cNvGraphicFramePr>
          <p:nvPr>
            <p:extLst>
              <p:ext uri="{D42A27DB-BD31-4B8C-83A1-F6EECF244321}">
                <p14:modId xmlns:p14="http://schemas.microsoft.com/office/powerpoint/2010/main" val="1177001339"/>
              </p:ext>
            </p:extLst>
          </p:nvPr>
        </p:nvGraphicFramePr>
        <p:xfrm>
          <a:off x="390312" y="1697545"/>
          <a:ext cx="11548260" cy="4587661"/>
        </p:xfrm>
        <a:graphic>
          <a:graphicData uri="http://schemas.openxmlformats.org/drawingml/2006/table">
            <a:tbl>
              <a:tblPr firstRow="1" firstCol="1" bandRow="1">
                <a:tableStyleId>{5C22544A-7EE6-4342-B048-85BDC9FD1C3A}</a:tableStyleId>
              </a:tblPr>
              <a:tblGrid>
                <a:gridCol w="1917962">
                  <a:extLst>
                    <a:ext uri="{9D8B030D-6E8A-4147-A177-3AD203B41FA5}">
                      <a16:colId xmlns:a16="http://schemas.microsoft.com/office/drawing/2014/main" val="4270802643"/>
                    </a:ext>
                  </a:extLst>
                </a:gridCol>
                <a:gridCol w="6584293">
                  <a:extLst>
                    <a:ext uri="{9D8B030D-6E8A-4147-A177-3AD203B41FA5}">
                      <a16:colId xmlns:a16="http://schemas.microsoft.com/office/drawing/2014/main" val="1782259821"/>
                    </a:ext>
                  </a:extLst>
                </a:gridCol>
                <a:gridCol w="1999902">
                  <a:extLst>
                    <a:ext uri="{9D8B030D-6E8A-4147-A177-3AD203B41FA5}">
                      <a16:colId xmlns:a16="http://schemas.microsoft.com/office/drawing/2014/main" val="3538299903"/>
                    </a:ext>
                  </a:extLst>
                </a:gridCol>
                <a:gridCol w="1046103">
                  <a:extLst>
                    <a:ext uri="{9D8B030D-6E8A-4147-A177-3AD203B41FA5}">
                      <a16:colId xmlns:a16="http://schemas.microsoft.com/office/drawing/2014/main" val="2255642947"/>
                    </a:ext>
                  </a:extLst>
                </a:gridCol>
              </a:tblGrid>
              <a:tr h="429206">
                <a:tc>
                  <a:txBody>
                    <a:bodyPr/>
                    <a:lstStyle/>
                    <a:p>
                      <a:pPr algn="ctr">
                        <a:lnSpc>
                          <a:spcPct val="107000"/>
                        </a:lnSpc>
                        <a:spcBef>
                          <a:spcPts val="600"/>
                        </a:spcBef>
                        <a:spcAft>
                          <a:spcPts val="600"/>
                        </a:spcAft>
                      </a:pPr>
                      <a:r>
                        <a:rPr lang="en-GB" sz="1400">
                          <a:effectLst/>
                          <a:latin typeface="Verdana" panose="020B0604030504040204" pitchFamily="34" charset="0"/>
                          <a:ea typeface="Verdana" panose="020B0604030504040204" pitchFamily="34" charset="0"/>
                          <a:cs typeface="Verdana" panose="020B0604030504040204" pitchFamily="34" charset="0"/>
                        </a:rPr>
                        <a:t>Item</a:t>
                      </a:r>
                      <a:endParaRPr lang="en-IE" sz="14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solidFill>
                      <a:srgbClr val="317195">
                        <a:alpha val="50000"/>
                      </a:srgbClr>
                    </a:solidFill>
                  </a:tcPr>
                </a:tc>
                <a:tc>
                  <a:txBody>
                    <a:bodyPr/>
                    <a:lstStyle/>
                    <a:p>
                      <a:pPr algn="ctr">
                        <a:lnSpc>
                          <a:spcPct val="107000"/>
                        </a:lnSpc>
                        <a:spcBef>
                          <a:spcPts val="600"/>
                        </a:spcBef>
                        <a:spcAft>
                          <a:spcPts val="600"/>
                        </a:spcAft>
                      </a:pPr>
                      <a:r>
                        <a:rPr lang="en-GB" sz="1400">
                          <a:effectLst/>
                          <a:latin typeface="Verdana" panose="020B0604030504040204" pitchFamily="34" charset="0"/>
                          <a:ea typeface="Verdana" panose="020B0604030504040204" pitchFamily="34" charset="0"/>
                          <a:cs typeface="Verdana" panose="020B0604030504040204" pitchFamily="34" charset="0"/>
                        </a:rPr>
                        <a:t>Description</a:t>
                      </a:r>
                      <a:endParaRPr lang="en-IE" sz="14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solidFill>
                      <a:srgbClr val="317195">
                        <a:alpha val="50000"/>
                      </a:srgbClr>
                    </a:solidFill>
                  </a:tcPr>
                </a:tc>
                <a:tc>
                  <a:txBody>
                    <a:bodyPr/>
                    <a:lstStyle/>
                    <a:p>
                      <a:pPr algn="ctr">
                        <a:lnSpc>
                          <a:spcPct val="107000"/>
                        </a:lnSpc>
                        <a:spcBef>
                          <a:spcPts val="600"/>
                        </a:spcBef>
                        <a:spcAft>
                          <a:spcPts val="600"/>
                        </a:spcAft>
                      </a:pPr>
                      <a:r>
                        <a:rPr lang="en-GB" sz="1400">
                          <a:effectLst/>
                          <a:latin typeface="Verdana" panose="020B0604030504040204" pitchFamily="34" charset="0"/>
                          <a:ea typeface="Verdana" panose="020B0604030504040204" pitchFamily="34" charset="0"/>
                          <a:cs typeface="Verdana" panose="020B0604030504040204" pitchFamily="34" charset="0"/>
                        </a:rPr>
                        <a:t>Completion Date</a:t>
                      </a:r>
                      <a:endParaRPr lang="en-IE" sz="14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solidFill>
                      <a:srgbClr val="317195">
                        <a:alpha val="50000"/>
                      </a:srgbClr>
                    </a:solidFill>
                  </a:tcPr>
                </a:tc>
                <a:tc>
                  <a:txBody>
                    <a:bodyPr/>
                    <a:lstStyle/>
                    <a:p>
                      <a:pPr algn="ctr">
                        <a:lnSpc>
                          <a:spcPct val="107000"/>
                        </a:lnSpc>
                        <a:spcBef>
                          <a:spcPts val="600"/>
                        </a:spcBef>
                        <a:spcAft>
                          <a:spcPts val="600"/>
                        </a:spcAft>
                      </a:pPr>
                      <a:r>
                        <a:rPr lang="en-GB" sz="1400">
                          <a:effectLst/>
                          <a:latin typeface="Verdana" panose="020B0604030504040204" pitchFamily="34" charset="0"/>
                          <a:ea typeface="Verdana" panose="020B0604030504040204" pitchFamily="34" charset="0"/>
                          <a:cs typeface="Verdana" panose="020B0604030504040204" pitchFamily="34" charset="0"/>
                        </a:rPr>
                        <a:t>Status</a:t>
                      </a:r>
                      <a:endParaRPr lang="en-IE" sz="14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solidFill>
                      <a:srgbClr val="317195">
                        <a:alpha val="50000"/>
                      </a:srgbClr>
                    </a:solidFill>
                  </a:tcPr>
                </a:tc>
                <a:extLst>
                  <a:ext uri="{0D108BD9-81ED-4DB2-BD59-A6C34878D82A}">
                    <a16:rowId xmlns:a16="http://schemas.microsoft.com/office/drawing/2014/main" val="2833588016"/>
                  </a:ext>
                </a:extLst>
              </a:tr>
              <a:tr h="1027415">
                <a:tc>
                  <a:txBody>
                    <a:bodyPr/>
                    <a:lstStyle/>
                    <a:p>
                      <a:pPr>
                        <a:lnSpc>
                          <a:spcPct val="107000"/>
                        </a:lnSpc>
                        <a:spcAft>
                          <a:spcPts val="0"/>
                        </a:spcAft>
                      </a:pPr>
                      <a:r>
                        <a:rPr lang="en-US" sz="1400" b="1" kern="1200">
                          <a:solidFill>
                            <a:schemeClr val="lt1"/>
                          </a:solidFill>
                          <a:effectLst/>
                          <a:latin typeface="Verdana" panose="020B0604030504040204" pitchFamily="34" charset="0"/>
                          <a:ea typeface="Verdana" panose="020B0604030504040204" pitchFamily="34" charset="0"/>
                          <a:cs typeface="+mn-cs"/>
                        </a:rPr>
                        <a:t>Have you set up Google Analytics?</a:t>
                      </a:r>
                      <a:endParaRPr lang="en-IE" sz="14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72000" marB="72000">
                    <a:solidFill>
                      <a:srgbClr val="317195">
                        <a:alpha val="50000"/>
                      </a:srgbClr>
                    </a:solidFill>
                  </a:tcPr>
                </a:tc>
                <a:tc>
                  <a:txBody>
                    <a:bodyPr/>
                    <a:lstStyle/>
                    <a:p>
                      <a:pPr algn="just"/>
                      <a:r>
                        <a:rPr lang="en-US" sz="1400" kern="1200">
                          <a:solidFill>
                            <a:schemeClr val="dk1"/>
                          </a:solidFill>
                          <a:effectLst/>
                          <a:latin typeface="Verdana" panose="020B0604030504040204" pitchFamily="34" charset="0"/>
                          <a:ea typeface="Verdana" panose="020B0604030504040204" pitchFamily="34" charset="0"/>
                          <a:cs typeface="+mn-cs"/>
                        </a:rPr>
                        <a:t>Google Analytics is a free tool provided by Google and it is an essential starting point to tracking your website results.</a:t>
                      </a:r>
                      <a:endParaRPr lang="en-IE" sz="1400" kern="1200">
                        <a:solidFill>
                          <a:schemeClr val="dk1"/>
                        </a:solidFill>
                        <a:effectLst/>
                        <a:latin typeface="Verdana" panose="020B0604030504040204" pitchFamily="34" charset="0"/>
                        <a:ea typeface="Verdana" panose="020B0604030504040204" pitchFamily="34" charset="0"/>
                        <a:cs typeface="+mn-cs"/>
                      </a:endParaRPr>
                    </a:p>
                    <a:p>
                      <a:pPr algn="just"/>
                      <a:r>
                        <a:rPr lang="en-US" sz="1400" kern="1200">
                          <a:solidFill>
                            <a:schemeClr val="dk1"/>
                          </a:solidFill>
                          <a:effectLst/>
                          <a:latin typeface="Verdana" panose="020B0604030504040204" pitchFamily="34" charset="0"/>
                          <a:ea typeface="Verdana" panose="020B0604030504040204" pitchFamily="34" charset="0"/>
                          <a:cs typeface="+mn-cs"/>
                        </a:rPr>
                        <a:t> </a:t>
                      </a:r>
                      <a:endParaRPr lang="en-IE" sz="1400" kern="1200">
                        <a:solidFill>
                          <a:schemeClr val="dk1"/>
                        </a:solidFill>
                        <a:effectLst/>
                        <a:latin typeface="Verdana" panose="020B0604030504040204" pitchFamily="34" charset="0"/>
                        <a:ea typeface="Verdana" panose="020B0604030504040204" pitchFamily="34" charset="0"/>
                        <a:cs typeface="+mn-cs"/>
                      </a:endParaRPr>
                    </a:p>
                    <a:p>
                      <a:pPr algn="just"/>
                      <a:r>
                        <a:rPr lang="en-US" sz="1400" kern="1200">
                          <a:solidFill>
                            <a:schemeClr val="dk1"/>
                          </a:solidFill>
                          <a:effectLst/>
                          <a:latin typeface="Verdana" panose="020B0604030504040204" pitchFamily="34" charset="0"/>
                          <a:ea typeface="Verdana" panose="020B0604030504040204" pitchFamily="34" charset="0"/>
                          <a:cs typeface="+mn-cs"/>
                        </a:rPr>
                        <a:t>See this:  </a:t>
                      </a:r>
                      <a:r>
                        <a:rPr lang="en-US" sz="1400" u="sng" kern="1200">
                          <a:solidFill>
                            <a:schemeClr val="dk1"/>
                          </a:solidFill>
                          <a:effectLst/>
                          <a:latin typeface="Verdana" panose="020B0604030504040204" pitchFamily="34" charset="0"/>
                          <a:ea typeface="Verdana" panose="020B0604030504040204" pitchFamily="34" charset="0"/>
                          <a:cs typeface="+mn-cs"/>
                          <a:hlinkClick r:id="rId2"/>
                        </a:rPr>
                        <a:t>How to set up Google Analytics</a:t>
                      </a:r>
                      <a:endParaRPr lang="en-IE" sz="1400">
                        <a:latin typeface="Verdana" panose="020B0604030504040204" pitchFamily="34" charset="0"/>
                        <a:ea typeface="Verdana" panose="020B0604030504040204" pitchFamily="34" charset="0"/>
                        <a:cs typeface="Verdana" panose="020B0604030504040204" pitchFamily="34" charset="0"/>
                      </a:endParaRPr>
                    </a:p>
                  </a:txBody>
                  <a:tcPr marL="68400" marR="68400" marT="72000" marB="72000">
                    <a:solidFill>
                      <a:srgbClr val="FFEEB9"/>
                    </a:solidFill>
                  </a:tcPr>
                </a:tc>
                <a:tc>
                  <a:txBody>
                    <a:bodyPr/>
                    <a:lstStyle/>
                    <a:p>
                      <a:pPr>
                        <a:lnSpc>
                          <a:spcPct val="107000"/>
                        </a:lnSpc>
                        <a:spcAft>
                          <a:spcPts val="0"/>
                        </a:spcAft>
                      </a:pPr>
                      <a:endParaRPr lang="en-IE" sz="1100">
                        <a:effectLst/>
                        <a:latin typeface="Verdana" panose="020B0604030504040204" pitchFamily="34" charset="0"/>
                        <a:ea typeface="Verdana" panose="020B0604030504040204" pitchFamily="34" charset="0"/>
                        <a:cs typeface="Verdana" panose="020B0604030504040204" pitchFamily="34" charset="0"/>
                      </a:endParaRPr>
                    </a:p>
                  </a:txBody>
                  <a:tcPr marL="68400" marR="68400" marT="72000" marB="72000">
                    <a:solidFill>
                      <a:srgbClr val="FFEEB9"/>
                    </a:solidFill>
                  </a:tcPr>
                </a:tc>
                <a:tc>
                  <a:txBody>
                    <a:bodyPr/>
                    <a:lstStyle/>
                    <a:p>
                      <a:pPr>
                        <a:lnSpc>
                          <a:spcPct val="107000"/>
                        </a:lnSpc>
                        <a:spcAft>
                          <a:spcPts val="0"/>
                        </a:spcAft>
                      </a:pPr>
                      <a:endParaRPr lang="en-IE" sz="1100">
                        <a:effectLst/>
                        <a:latin typeface="Verdana" panose="020B0604030504040204" pitchFamily="34" charset="0"/>
                        <a:ea typeface="Verdana" panose="020B0604030504040204" pitchFamily="34" charset="0"/>
                        <a:cs typeface="Verdana" panose="020B0604030504040204" pitchFamily="34" charset="0"/>
                      </a:endParaRPr>
                    </a:p>
                  </a:txBody>
                  <a:tcPr marL="68400" marR="68400" marT="72000" marB="72000">
                    <a:solidFill>
                      <a:srgbClr val="FFEEB9"/>
                    </a:solidFill>
                  </a:tcPr>
                </a:tc>
                <a:extLst>
                  <a:ext uri="{0D108BD9-81ED-4DB2-BD59-A6C34878D82A}">
                    <a16:rowId xmlns:a16="http://schemas.microsoft.com/office/drawing/2014/main" val="4188881999"/>
                  </a:ext>
                </a:extLst>
              </a:tr>
              <a:tr h="0">
                <a:tc>
                  <a:txBody>
                    <a:bodyPr/>
                    <a:lstStyle/>
                    <a:p>
                      <a:pPr>
                        <a:lnSpc>
                          <a:spcPct val="107000"/>
                        </a:lnSpc>
                        <a:spcAft>
                          <a:spcPts val="0"/>
                        </a:spcAft>
                      </a:pPr>
                      <a:r>
                        <a:rPr lang="en-US" sz="1400" b="1" kern="1200">
                          <a:solidFill>
                            <a:schemeClr val="lt1"/>
                          </a:solidFill>
                          <a:effectLst/>
                          <a:latin typeface="Verdana" panose="020B0604030504040204" pitchFamily="34" charset="0"/>
                          <a:ea typeface="Verdana" panose="020B0604030504040204" pitchFamily="34" charset="0"/>
                          <a:cs typeface="+mn-cs"/>
                        </a:rPr>
                        <a:t>Have you created ‘thank you’ pages? </a:t>
                      </a:r>
                      <a:endParaRPr lang="en-IE" sz="14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72000" marB="72000">
                    <a:solidFill>
                      <a:srgbClr val="317195">
                        <a:alpha val="50000"/>
                      </a:srgbClr>
                    </a:solidFill>
                  </a:tcPr>
                </a:tc>
                <a:tc>
                  <a:txBody>
                    <a:bodyPr/>
                    <a:lstStyle/>
                    <a:p>
                      <a:pPr algn="just"/>
                      <a:r>
                        <a:rPr lang="en-IE" sz="1400">
                          <a:latin typeface="Verdana" panose="020B0604030504040204" pitchFamily="34" charset="0"/>
                          <a:ea typeface="Verdana" panose="020B0604030504040204" pitchFamily="34" charset="0"/>
                          <a:cs typeface="Verdana" panose="020B0604030504040204" pitchFamily="34" charset="0"/>
                        </a:rPr>
                        <a:t>When you’re tracking conversions, you want people who are buying your offers to end up on a thank you page after they made a purchase.  This makes it easier to track conversions.  </a:t>
                      </a:r>
                    </a:p>
                    <a:p>
                      <a:pPr algn="just"/>
                      <a:endParaRPr lang="en-IE" sz="1400">
                        <a:latin typeface="Verdana" panose="020B0604030504040204" pitchFamily="34" charset="0"/>
                        <a:ea typeface="Verdana" panose="020B0604030504040204" pitchFamily="34" charset="0"/>
                        <a:cs typeface="Verdana" panose="020B0604030504040204" pitchFamily="34" charset="0"/>
                      </a:endParaRPr>
                    </a:p>
                    <a:p>
                      <a:pPr algn="just"/>
                      <a:r>
                        <a:rPr lang="en-IE" sz="1400">
                          <a:latin typeface="Verdana" panose="020B0604030504040204" pitchFamily="34" charset="0"/>
                          <a:ea typeface="Verdana" panose="020B0604030504040204" pitchFamily="34" charset="0"/>
                          <a:cs typeface="Verdana" panose="020B0604030504040204" pitchFamily="34" charset="0"/>
                        </a:rPr>
                        <a:t>If you are using an external booking engine you should see if they will:</a:t>
                      </a:r>
                    </a:p>
                    <a:p>
                      <a:pPr algn="just"/>
                      <a:endParaRPr lang="en-IE" sz="1400">
                        <a:latin typeface="Verdana" panose="020B0604030504040204" pitchFamily="34" charset="0"/>
                        <a:ea typeface="Verdana" panose="020B0604030504040204" pitchFamily="34" charset="0"/>
                        <a:cs typeface="Verdana" panose="020B0604030504040204" pitchFamily="34" charset="0"/>
                      </a:endParaRPr>
                    </a:p>
                    <a:p>
                      <a:pPr marL="342900" indent="-342900" algn="just">
                        <a:buFont typeface="+mj-lt"/>
                        <a:buAutoNum type="arabicPeriod"/>
                      </a:pPr>
                      <a:r>
                        <a:rPr lang="en-IE" sz="1400">
                          <a:latin typeface="Verdana" panose="020B0604030504040204" pitchFamily="34" charset="0"/>
                          <a:ea typeface="Verdana" panose="020B0604030504040204" pitchFamily="34" charset="0"/>
                          <a:cs typeface="Verdana" panose="020B0604030504040204" pitchFamily="34" charset="0"/>
                        </a:rPr>
                        <a:t>Send people back to your thank you page after they buy</a:t>
                      </a:r>
                    </a:p>
                    <a:p>
                      <a:pPr marL="342900" indent="-342900" algn="just">
                        <a:buFont typeface="+mj-lt"/>
                        <a:buAutoNum type="arabicPeriod"/>
                      </a:pPr>
                      <a:r>
                        <a:rPr lang="en-IE" sz="1400">
                          <a:latin typeface="Verdana" panose="020B0604030504040204" pitchFamily="34" charset="0"/>
                          <a:ea typeface="Verdana" panose="020B0604030504040204" pitchFamily="34" charset="0"/>
                          <a:cs typeface="Verdana" panose="020B0604030504040204" pitchFamily="34" charset="0"/>
                        </a:rPr>
                        <a:t>Add your Google Analytics code to the checkout page on the booking engine so that you can track what happens after they leave the site.</a:t>
                      </a:r>
                    </a:p>
                    <a:p>
                      <a:pPr algn="just"/>
                      <a:endParaRPr lang="en-IE" sz="1400">
                        <a:latin typeface="Verdana" panose="020B0604030504040204" pitchFamily="34" charset="0"/>
                        <a:ea typeface="Verdana" panose="020B0604030504040204" pitchFamily="34" charset="0"/>
                        <a:cs typeface="Verdana" panose="020B0604030504040204" pitchFamily="34" charset="0"/>
                      </a:endParaRPr>
                    </a:p>
                    <a:p>
                      <a:pPr algn="just"/>
                      <a:r>
                        <a:rPr lang="en-IE" sz="1400">
                          <a:latin typeface="Verdana" panose="020B0604030504040204" pitchFamily="34" charset="0"/>
                          <a:ea typeface="Verdana" panose="020B0604030504040204" pitchFamily="34" charset="0"/>
                          <a:cs typeface="Verdana" panose="020B0604030504040204" pitchFamily="34" charset="0"/>
                        </a:rPr>
                        <a:t>Note:  A lot of booking engines won’t allow you to add the code but if you can get your customers back to your website after the booking then you can still track conversions. </a:t>
                      </a:r>
                    </a:p>
                  </a:txBody>
                  <a:tcPr marL="68400" marR="68400" marT="72000" marB="72000">
                    <a:solidFill>
                      <a:srgbClr val="FFEEB9">
                        <a:alpha val="50000"/>
                      </a:srgbClr>
                    </a:solidFill>
                  </a:tcPr>
                </a:tc>
                <a:tc>
                  <a:txBody>
                    <a:bodyPr/>
                    <a:lstStyle/>
                    <a:p>
                      <a:pPr>
                        <a:lnSpc>
                          <a:spcPct val="107000"/>
                        </a:lnSpc>
                        <a:spcAft>
                          <a:spcPts val="0"/>
                        </a:spcAft>
                      </a:pPr>
                      <a:endParaRPr lang="en-IE" sz="1100">
                        <a:effectLst/>
                        <a:latin typeface="Verdana" panose="020B0604030504040204" pitchFamily="34" charset="0"/>
                        <a:ea typeface="Verdana" panose="020B0604030504040204" pitchFamily="34" charset="0"/>
                        <a:cs typeface="Verdana" panose="020B0604030504040204" pitchFamily="34" charset="0"/>
                      </a:endParaRPr>
                    </a:p>
                  </a:txBody>
                  <a:tcPr marL="68400" marR="68400" marT="72000" marB="72000">
                    <a:solidFill>
                      <a:srgbClr val="FFEEB9">
                        <a:alpha val="50000"/>
                      </a:srgbClr>
                    </a:solidFill>
                  </a:tcPr>
                </a:tc>
                <a:tc>
                  <a:txBody>
                    <a:bodyPr/>
                    <a:lstStyle/>
                    <a:p>
                      <a:pPr>
                        <a:lnSpc>
                          <a:spcPct val="107000"/>
                        </a:lnSpc>
                        <a:spcAft>
                          <a:spcPts val="0"/>
                        </a:spcAft>
                      </a:pPr>
                      <a:endParaRPr lang="en-IE" sz="1100">
                        <a:effectLst/>
                        <a:latin typeface="Verdana" panose="020B0604030504040204" pitchFamily="34" charset="0"/>
                        <a:ea typeface="Verdana" panose="020B0604030504040204" pitchFamily="34" charset="0"/>
                        <a:cs typeface="Verdana" panose="020B0604030504040204" pitchFamily="34" charset="0"/>
                      </a:endParaRPr>
                    </a:p>
                  </a:txBody>
                  <a:tcPr marL="68400" marR="68400" marT="72000" marB="72000">
                    <a:solidFill>
                      <a:srgbClr val="FFEEB9">
                        <a:alpha val="50000"/>
                      </a:srgbClr>
                    </a:solidFill>
                  </a:tcPr>
                </a:tc>
                <a:extLst>
                  <a:ext uri="{0D108BD9-81ED-4DB2-BD59-A6C34878D82A}">
                    <a16:rowId xmlns:a16="http://schemas.microsoft.com/office/drawing/2014/main" val="2174170578"/>
                  </a:ext>
                </a:extLst>
              </a:tr>
            </a:tbl>
          </a:graphicData>
        </a:graphic>
      </p:graphicFrame>
      <p:sp>
        <p:nvSpPr>
          <p:cNvPr id="9" name="Rectangle 8">
            <a:extLst>
              <a:ext uri="{FF2B5EF4-FFF2-40B4-BE49-F238E27FC236}">
                <a16:creationId xmlns:a16="http://schemas.microsoft.com/office/drawing/2014/main" id="{D03943A3-60CF-C642-92FF-B46CBF464D0E}"/>
              </a:ext>
            </a:extLst>
          </p:cNvPr>
          <p:cNvSpPr/>
          <p:nvPr/>
        </p:nvSpPr>
        <p:spPr>
          <a:xfrm>
            <a:off x="390312" y="1243875"/>
            <a:ext cx="7849565" cy="240194"/>
          </a:xfrm>
          <a:prstGeom prst="rect">
            <a:avLst/>
          </a:prstGeom>
        </p:spPr>
        <p:txBody>
          <a:bodyPr wrap="square" lIns="0" tIns="0" rIns="0" bIns="0">
            <a:spAutoFit/>
          </a:bodyPr>
          <a:lstStyle/>
          <a:p>
            <a:pPr>
              <a:lnSpc>
                <a:spcPct val="107000"/>
              </a:lnSpc>
              <a:spcBef>
                <a:spcPts val="200"/>
              </a:spcBef>
            </a:pPr>
            <a:r>
              <a:rPr lang="en-IE" sz="1600" b="1" cap="all">
                <a:solidFill>
                  <a:srgbClr val="A3AF07"/>
                </a:solidFill>
                <a:latin typeface="Verdana" panose="020B0604030504040204" pitchFamily="34" charset="0"/>
                <a:ea typeface="Times New Roman" panose="02020603050405020304" pitchFamily="18" charset="0"/>
                <a:cs typeface="Times New Roman" panose="02020603050405020304" pitchFamily="18" charset="0"/>
              </a:rPr>
              <a:t>Google analytics checklist</a:t>
            </a:r>
          </a:p>
        </p:txBody>
      </p:sp>
    </p:spTree>
    <p:extLst>
      <p:ext uri="{BB962C8B-B14F-4D97-AF65-F5344CB8AC3E}">
        <p14:creationId xmlns:p14="http://schemas.microsoft.com/office/powerpoint/2010/main" val="2270453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29D6318-4BC0-1948-B339-0D37D7C0D2BC}"/>
              </a:ext>
            </a:extLst>
          </p:cNvPr>
          <p:cNvGraphicFramePr>
            <a:graphicFrameLocks noGrp="1"/>
          </p:cNvGraphicFramePr>
          <p:nvPr>
            <p:extLst>
              <p:ext uri="{D42A27DB-BD31-4B8C-83A1-F6EECF244321}">
                <p14:modId xmlns:p14="http://schemas.microsoft.com/office/powerpoint/2010/main" val="2168704293"/>
              </p:ext>
            </p:extLst>
          </p:nvPr>
        </p:nvGraphicFramePr>
        <p:xfrm>
          <a:off x="390312" y="1543435"/>
          <a:ext cx="11548260" cy="5197766"/>
        </p:xfrm>
        <a:graphic>
          <a:graphicData uri="http://schemas.openxmlformats.org/drawingml/2006/table">
            <a:tbl>
              <a:tblPr firstRow="1" firstCol="1" bandRow="1">
                <a:tableStyleId>{5C22544A-7EE6-4342-B048-85BDC9FD1C3A}</a:tableStyleId>
              </a:tblPr>
              <a:tblGrid>
                <a:gridCol w="1917962">
                  <a:extLst>
                    <a:ext uri="{9D8B030D-6E8A-4147-A177-3AD203B41FA5}">
                      <a16:colId xmlns:a16="http://schemas.microsoft.com/office/drawing/2014/main" val="4270802643"/>
                    </a:ext>
                  </a:extLst>
                </a:gridCol>
                <a:gridCol w="6584293">
                  <a:extLst>
                    <a:ext uri="{9D8B030D-6E8A-4147-A177-3AD203B41FA5}">
                      <a16:colId xmlns:a16="http://schemas.microsoft.com/office/drawing/2014/main" val="1782259821"/>
                    </a:ext>
                  </a:extLst>
                </a:gridCol>
                <a:gridCol w="1999902">
                  <a:extLst>
                    <a:ext uri="{9D8B030D-6E8A-4147-A177-3AD203B41FA5}">
                      <a16:colId xmlns:a16="http://schemas.microsoft.com/office/drawing/2014/main" val="3538299903"/>
                    </a:ext>
                  </a:extLst>
                </a:gridCol>
                <a:gridCol w="1046103">
                  <a:extLst>
                    <a:ext uri="{9D8B030D-6E8A-4147-A177-3AD203B41FA5}">
                      <a16:colId xmlns:a16="http://schemas.microsoft.com/office/drawing/2014/main" val="2255642947"/>
                    </a:ext>
                  </a:extLst>
                </a:gridCol>
              </a:tblGrid>
              <a:tr h="429206">
                <a:tc>
                  <a:txBody>
                    <a:bodyPr/>
                    <a:lstStyle/>
                    <a:p>
                      <a:pPr algn="ctr">
                        <a:lnSpc>
                          <a:spcPct val="107000"/>
                        </a:lnSpc>
                        <a:spcBef>
                          <a:spcPts val="600"/>
                        </a:spcBef>
                        <a:spcAft>
                          <a:spcPts val="600"/>
                        </a:spcAft>
                      </a:pPr>
                      <a:r>
                        <a:rPr lang="en-GB" sz="1400">
                          <a:effectLst/>
                          <a:latin typeface="Verdana" panose="020B0604030504040204" pitchFamily="34" charset="0"/>
                          <a:ea typeface="Verdana" panose="020B0604030504040204" pitchFamily="34" charset="0"/>
                          <a:cs typeface="Verdana" panose="020B0604030504040204" pitchFamily="34" charset="0"/>
                        </a:rPr>
                        <a:t>Item</a:t>
                      </a:r>
                      <a:endParaRPr lang="en-IE" sz="14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solidFill>
                      <a:srgbClr val="317195">
                        <a:alpha val="50000"/>
                      </a:srgbClr>
                    </a:solidFill>
                  </a:tcPr>
                </a:tc>
                <a:tc>
                  <a:txBody>
                    <a:bodyPr/>
                    <a:lstStyle/>
                    <a:p>
                      <a:pPr algn="ctr">
                        <a:lnSpc>
                          <a:spcPct val="107000"/>
                        </a:lnSpc>
                        <a:spcBef>
                          <a:spcPts val="600"/>
                        </a:spcBef>
                        <a:spcAft>
                          <a:spcPts val="600"/>
                        </a:spcAft>
                      </a:pPr>
                      <a:r>
                        <a:rPr lang="en-GB" sz="1400">
                          <a:effectLst/>
                          <a:latin typeface="Verdana" panose="020B0604030504040204" pitchFamily="34" charset="0"/>
                          <a:ea typeface="Verdana" panose="020B0604030504040204" pitchFamily="34" charset="0"/>
                          <a:cs typeface="Verdana" panose="020B0604030504040204" pitchFamily="34" charset="0"/>
                        </a:rPr>
                        <a:t>Description</a:t>
                      </a:r>
                      <a:endParaRPr lang="en-IE" sz="14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solidFill>
                      <a:srgbClr val="317195">
                        <a:alpha val="50000"/>
                      </a:srgbClr>
                    </a:solidFill>
                  </a:tcPr>
                </a:tc>
                <a:tc>
                  <a:txBody>
                    <a:bodyPr/>
                    <a:lstStyle/>
                    <a:p>
                      <a:pPr algn="ctr">
                        <a:lnSpc>
                          <a:spcPct val="107000"/>
                        </a:lnSpc>
                        <a:spcBef>
                          <a:spcPts val="600"/>
                        </a:spcBef>
                        <a:spcAft>
                          <a:spcPts val="600"/>
                        </a:spcAft>
                      </a:pPr>
                      <a:r>
                        <a:rPr lang="en-GB" sz="1400">
                          <a:effectLst/>
                          <a:latin typeface="Verdana" panose="020B0604030504040204" pitchFamily="34" charset="0"/>
                          <a:ea typeface="Verdana" panose="020B0604030504040204" pitchFamily="34" charset="0"/>
                          <a:cs typeface="Verdana" panose="020B0604030504040204" pitchFamily="34" charset="0"/>
                        </a:rPr>
                        <a:t>Completion Date</a:t>
                      </a:r>
                      <a:endParaRPr lang="en-IE" sz="14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solidFill>
                      <a:srgbClr val="317195">
                        <a:alpha val="50000"/>
                      </a:srgbClr>
                    </a:solidFill>
                  </a:tcPr>
                </a:tc>
                <a:tc>
                  <a:txBody>
                    <a:bodyPr/>
                    <a:lstStyle/>
                    <a:p>
                      <a:pPr algn="ctr">
                        <a:lnSpc>
                          <a:spcPct val="107000"/>
                        </a:lnSpc>
                        <a:spcBef>
                          <a:spcPts val="600"/>
                        </a:spcBef>
                        <a:spcAft>
                          <a:spcPts val="600"/>
                        </a:spcAft>
                      </a:pPr>
                      <a:r>
                        <a:rPr lang="en-GB" sz="1400">
                          <a:effectLst/>
                          <a:latin typeface="Verdana" panose="020B0604030504040204" pitchFamily="34" charset="0"/>
                          <a:ea typeface="Verdana" panose="020B0604030504040204" pitchFamily="34" charset="0"/>
                          <a:cs typeface="Verdana" panose="020B0604030504040204" pitchFamily="34" charset="0"/>
                        </a:rPr>
                        <a:t>Status</a:t>
                      </a:r>
                      <a:endParaRPr lang="en-IE" sz="14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solidFill>
                      <a:srgbClr val="317195">
                        <a:alpha val="50000"/>
                      </a:srgbClr>
                    </a:solidFill>
                  </a:tcPr>
                </a:tc>
                <a:extLst>
                  <a:ext uri="{0D108BD9-81ED-4DB2-BD59-A6C34878D82A}">
                    <a16:rowId xmlns:a16="http://schemas.microsoft.com/office/drawing/2014/main" val="2833588016"/>
                  </a:ext>
                </a:extLst>
              </a:tr>
              <a:tr h="1027415">
                <a:tc>
                  <a:txBody>
                    <a:bodyPr/>
                    <a:lstStyle/>
                    <a:p>
                      <a:pPr>
                        <a:lnSpc>
                          <a:spcPct val="107000"/>
                        </a:lnSpc>
                        <a:spcAft>
                          <a:spcPts val="0"/>
                        </a:spcAft>
                      </a:pPr>
                      <a:r>
                        <a:rPr lang="en-US" sz="1400" b="1" kern="1200">
                          <a:solidFill>
                            <a:schemeClr val="lt1"/>
                          </a:solidFill>
                          <a:effectLst/>
                          <a:latin typeface="Verdana" panose="020B0604030504040204" pitchFamily="34" charset="0"/>
                          <a:ea typeface="Verdana" panose="020B0604030504040204" pitchFamily="34" charset="0"/>
                          <a:cs typeface="+mn-cs"/>
                        </a:rPr>
                        <a:t>Have you set up your goals?</a:t>
                      </a:r>
                      <a:endParaRPr lang="en-IE" sz="14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72000" marB="72000">
                    <a:solidFill>
                      <a:srgbClr val="317195">
                        <a:alpha val="50000"/>
                      </a:srgbClr>
                    </a:solidFill>
                  </a:tcPr>
                </a:tc>
                <a:tc>
                  <a:txBody>
                    <a:bodyPr/>
                    <a:lstStyle/>
                    <a:p>
                      <a:pPr algn="just">
                        <a:spcAft>
                          <a:spcPts val="0"/>
                        </a:spcAft>
                      </a:pPr>
                      <a:r>
                        <a:rPr lang="en-US" sz="1400">
                          <a:effectLst/>
                          <a:latin typeface="Verdana" panose="020B0604030504040204" pitchFamily="34" charset="0"/>
                          <a:ea typeface="Verdana" panose="020B0604030504040204" pitchFamily="34" charset="0"/>
                          <a:cs typeface="Times New Roman" panose="02020603050405020304" pitchFamily="18" charset="0"/>
                        </a:rPr>
                        <a:t>The goals that you will likely want to track are people buying your product or filling out an enquiry form.  Google Analytics allows you to set up these goals so you can see how many times people bought a product or filled out an enquiry. You can also find out what country they are from, what pages they visited first, and more.</a:t>
                      </a:r>
                      <a:endParaRPr lang="en-IE" sz="1400">
                        <a:effectLst/>
                        <a:latin typeface="Verdana" panose="020B0604030504040204" pitchFamily="34" charset="0"/>
                        <a:ea typeface="Verdana" panose="020B0604030504040204" pitchFamily="34" charset="0"/>
                        <a:cs typeface="Times New Roman" panose="02020603050405020304" pitchFamily="18" charset="0"/>
                      </a:endParaRPr>
                    </a:p>
                    <a:p>
                      <a:pPr algn="just">
                        <a:spcAft>
                          <a:spcPts val="0"/>
                        </a:spcAft>
                      </a:pPr>
                      <a:r>
                        <a:rPr lang="en-US" sz="1400">
                          <a:effectLst/>
                          <a:latin typeface="Verdana" panose="020B0604030504040204" pitchFamily="34" charset="0"/>
                          <a:ea typeface="Verdana" panose="020B0604030504040204" pitchFamily="34" charset="0"/>
                          <a:cs typeface="Times New Roman" panose="02020603050405020304" pitchFamily="18" charset="0"/>
                        </a:rPr>
                        <a:t> </a:t>
                      </a:r>
                      <a:endParaRPr lang="en-IE" sz="1400">
                        <a:effectLst/>
                        <a:latin typeface="Verdana" panose="020B0604030504040204" pitchFamily="34" charset="0"/>
                        <a:ea typeface="Verdana" panose="020B0604030504040204" pitchFamily="34" charset="0"/>
                        <a:cs typeface="Times New Roman" panose="02020603050405020304" pitchFamily="18" charset="0"/>
                      </a:endParaRPr>
                    </a:p>
                    <a:p>
                      <a:pPr algn="just">
                        <a:spcAft>
                          <a:spcPts val="0"/>
                        </a:spcAft>
                      </a:pPr>
                      <a:r>
                        <a:rPr lang="en-US" sz="1400">
                          <a:effectLst/>
                          <a:latin typeface="Verdana" panose="020B0604030504040204" pitchFamily="34" charset="0"/>
                          <a:ea typeface="Verdana" panose="020B0604030504040204" pitchFamily="34" charset="0"/>
                          <a:cs typeface="Times New Roman" panose="02020603050405020304" pitchFamily="18" charset="0"/>
                        </a:rPr>
                        <a:t>You can also set up a funnel goal. This means specifying in Google Analytics every page on your website that is part of the booking process (e.g. homepage -&gt; offer page -&gt; checkout page -&gt; thank you page).  This allows you to see where people are dropping off.  </a:t>
                      </a:r>
                      <a:endParaRPr lang="en-IE" sz="1400">
                        <a:effectLst/>
                        <a:latin typeface="Verdana" panose="020B0604030504040204" pitchFamily="34" charset="0"/>
                        <a:ea typeface="Verdana" panose="020B0604030504040204" pitchFamily="34" charset="0"/>
                        <a:cs typeface="Times New Roman" panose="02020603050405020304" pitchFamily="18" charset="0"/>
                      </a:endParaRPr>
                    </a:p>
                    <a:p>
                      <a:pPr algn="just">
                        <a:spcAft>
                          <a:spcPts val="0"/>
                        </a:spcAft>
                      </a:pPr>
                      <a:r>
                        <a:rPr lang="en-US" sz="1400">
                          <a:effectLst/>
                          <a:latin typeface="Verdana" panose="020B0604030504040204" pitchFamily="34" charset="0"/>
                          <a:ea typeface="Verdana" panose="020B0604030504040204" pitchFamily="34" charset="0"/>
                          <a:cs typeface="Times New Roman" panose="02020603050405020304" pitchFamily="18" charset="0"/>
                        </a:rPr>
                        <a:t> </a:t>
                      </a:r>
                      <a:endParaRPr lang="en-IE" sz="1400">
                        <a:effectLst/>
                        <a:latin typeface="Verdana" panose="020B0604030504040204" pitchFamily="34" charset="0"/>
                        <a:ea typeface="Verdana" panose="020B0604030504040204" pitchFamily="34" charset="0"/>
                        <a:cs typeface="Times New Roman" panose="02020603050405020304" pitchFamily="18" charset="0"/>
                      </a:endParaRPr>
                    </a:p>
                    <a:p>
                      <a:pPr algn="just">
                        <a:spcAft>
                          <a:spcPts val="0"/>
                        </a:spcAft>
                      </a:pPr>
                      <a:r>
                        <a:rPr lang="en-US" sz="1400">
                          <a:effectLst/>
                          <a:latin typeface="Verdana" panose="020B0604030504040204" pitchFamily="34" charset="0"/>
                          <a:ea typeface="Verdana" panose="020B0604030504040204" pitchFamily="34" charset="0"/>
                          <a:cs typeface="Times New Roman" panose="02020603050405020304" pitchFamily="18" charset="0"/>
                        </a:rPr>
                        <a:t>Useful article:  </a:t>
                      </a:r>
                      <a:r>
                        <a:rPr lang="en-US" sz="1400" u="sng">
                          <a:solidFill>
                            <a:srgbClr val="0000FF"/>
                          </a:solidFill>
                          <a:effectLst/>
                          <a:latin typeface="Verdana" panose="020B0604030504040204" pitchFamily="34" charset="0"/>
                          <a:ea typeface="Verdana" panose="020B0604030504040204" pitchFamily="34" charset="0"/>
                          <a:cs typeface="Times New Roman" panose="02020603050405020304" pitchFamily="18" charset="0"/>
                          <a:hlinkClick r:id="rId3"/>
                        </a:rPr>
                        <a:t>Setting up Goals on Google Analytics</a:t>
                      </a:r>
                      <a:endParaRPr lang="en-IE" sz="140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solidFill>
                      <a:srgbClr val="FFEEB9"/>
                    </a:solidFill>
                  </a:tcPr>
                </a:tc>
                <a:tc>
                  <a:txBody>
                    <a:bodyPr/>
                    <a:lstStyle/>
                    <a:p>
                      <a:pPr>
                        <a:lnSpc>
                          <a:spcPct val="107000"/>
                        </a:lnSpc>
                        <a:spcAft>
                          <a:spcPts val="0"/>
                        </a:spcAft>
                      </a:pPr>
                      <a:endParaRPr lang="en-IE" sz="1100">
                        <a:effectLst/>
                        <a:latin typeface="Verdana" panose="020B0604030504040204" pitchFamily="34" charset="0"/>
                        <a:ea typeface="Verdana" panose="020B0604030504040204" pitchFamily="34" charset="0"/>
                        <a:cs typeface="Verdana" panose="020B0604030504040204" pitchFamily="34" charset="0"/>
                      </a:endParaRPr>
                    </a:p>
                  </a:txBody>
                  <a:tcPr marL="68400" marR="68400" marT="72000" marB="72000">
                    <a:solidFill>
                      <a:srgbClr val="FFEEB9"/>
                    </a:solidFill>
                  </a:tcPr>
                </a:tc>
                <a:tc>
                  <a:txBody>
                    <a:bodyPr/>
                    <a:lstStyle/>
                    <a:p>
                      <a:pPr>
                        <a:lnSpc>
                          <a:spcPct val="107000"/>
                        </a:lnSpc>
                        <a:spcAft>
                          <a:spcPts val="0"/>
                        </a:spcAft>
                      </a:pPr>
                      <a:endParaRPr lang="en-IE" sz="1100">
                        <a:effectLst/>
                        <a:latin typeface="Verdana" panose="020B0604030504040204" pitchFamily="34" charset="0"/>
                        <a:ea typeface="Verdana" panose="020B0604030504040204" pitchFamily="34" charset="0"/>
                        <a:cs typeface="Verdana" panose="020B0604030504040204" pitchFamily="34" charset="0"/>
                      </a:endParaRPr>
                    </a:p>
                  </a:txBody>
                  <a:tcPr marL="68400" marR="68400" marT="72000" marB="72000">
                    <a:solidFill>
                      <a:srgbClr val="FFEEB9"/>
                    </a:solidFill>
                  </a:tcPr>
                </a:tc>
                <a:extLst>
                  <a:ext uri="{0D108BD9-81ED-4DB2-BD59-A6C34878D82A}">
                    <a16:rowId xmlns:a16="http://schemas.microsoft.com/office/drawing/2014/main" val="4188881999"/>
                  </a:ext>
                </a:extLst>
              </a:tr>
              <a:tr h="0">
                <a:tc>
                  <a:txBody>
                    <a:bodyPr/>
                    <a:lstStyle/>
                    <a:p>
                      <a:pPr>
                        <a:lnSpc>
                          <a:spcPct val="107000"/>
                        </a:lnSpc>
                        <a:spcAft>
                          <a:spcPts val="0"/>
                        </a:spcAft>
                      </a:pPr>
                      <a:r>
                        <a:rPr lang="en-US" sz="1400" b="1" kern="1200">
                          <a:solidFill>
                            <a:schemeClr val="lt1"/>
                          </a:solidFill>
                          <a:effectLst/>
                          <a:latin typeface="Verdana" panose="020B0604030504040204" pitchFamily="34" charset="0"/>
                          <a:ea typeface="Verdana" panose="020B0604030504040204" pitchFamily="34" charset="0"/>
                          <a:cs typeface="+mn-cs"/>
                        </a:rPr>
                        <a:t>Have you set up your eCommerce tracking?</a:t>
                      </a:r>
                      <a:endParaRPr lang="en-IE" sz="14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72000" marB="72000">
                    <a:solidFill>
                      <a:srgbClr val="317195">
                        <a:alpha val="50000"/>
                      </a:srgb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kern="1200">
                          <a:solidFill>
                            <a:schemeClr val="dk1"/>
                          </a:solidFill>
                          <a:effectLst/>
                          <a:latin typeface="Verdana" panose="020B0604030504040204" pitchFamily="34" charset="0"/>
                          <a:ea typeface="Verdana" panose="020B0604030504040204" pitchFamily="34" charset="0"/>
                          <a:cs typeface="+mn-cs"/>
                        </a:rPr>
                        <a:t>When you achieve a sale through your website you can add a value to that sale and track this within Google Analytics. This is a little complicated to set up and requires help from a web developer, but it can be extremely useful. </a:t>
                      </a:r>
                      <a:endParaRPr lang="en-IE" sz="1400" kern="1200">
                        <a:solidFill>
                          <a:schemeClr val="dk1"/>
                        </a:solidFill>
                        <a:effectLst/>
                        <a:latin typeface="Verdana" panose="020B0604030504040204" pitchFamily="34" charset="0"/>
                        <a:ea typeface="Verdana" panose="020B0604030504040204" pitchFamily="34" charset="0"/>
                        <a:cs typeface="+mn-cs"/>
                      </a:endParaRPr>
                    </a:p>
                  </a:txBody>
                  <a:tcPr marL="68400" marR="68400" marT="72000" marB="72000">
                    <a:solidFill>
                      <a:srgbClr val="FFEEB9">
                        <a:alpha val="50000"/>
                      </a:srgbClr>
                    </a:solidFill>
                  </a:tcPr>
                </a:tc>
                <a:tc>
                  <a:txBody>
                    <a:bodyPr/>
                    <a:lstStyle/>
                    <a:p>
                      <a:pPr>
                        <a:lnSpc>
                          <a:spcPct val="107000"/>
                        </a:lnSpc>
                        <a:spcAft>
                          <a:spcPts val="0"/>
                        </a:spcAft>
                      </a:pPr>
                      <a:endParaRPr lang="en-IE" sz="1100">
                        <a:effectLst/>
                        <a:latin typeface="Verdana" panose="020B0604030504040204" pitchFamily="34" charset="0"/>
                        <a:ea typeface="Verdana" panose="020B0604030504040204" pitchFamily="34" charset="0"/>
                        <a:cs typeface="Verdana" panose="020B0604030504040204" pitchFamily="34" charset="0"/>
                      </a:endParaRPr>
                    </a:p>
                  </a:txBody>
                  <a:tcPr marL="68400" marR="68400" marT="72000" marB="72000">
                    <a:solidFill>
                      <a:srgbClr val="FFEEB9">
                        <a:alpha val="50000"/>
                      </a:srgbClr>
                    </a:solidFill>
                  </a:tcPr>
                </a:tc>
                <a:tc>
                  <a:txBody>
                    <a:bodyPr/>
                    <a:lstStyle/>
                    <a:p>
                      <a:pPr>
                        <a:lnSpc>
                          <a:spcPct val="107000"/>
                        </a:lnSpc>
                        <a:spcAft>
                          <a:spcPts val="0"/>
                        </a:spcAft>
                      </a:pPr>
                      <a:endParaRPr lang="en-IE" sz="1100">
                        <a:effectLst/>
                        <a:latin typeface="Verdana" panose="020B0604030504040204" pitchFamily="34" charset="0"/>
                        <a:ea typeface="Verdana" panose="020B0604030504040204" pitchFamily="34" charset="0"/>
                        <a:cs typeface="Verdana" panose="020B0604030504040204" pitchFamily="34" charset="0"/>
                      </a:endParaRPr>
                    </a:p>
                  </a:txBody>
                  <a:tcPr marL="68400" marR="68400" marT="72000" marB="72000">
                    <a:solidFill>
                      <a:srgbClr val="FFEEB9">
                        <a:alpha val="50000"/>
                      </a:srgbClr>
                    </a:solidFill>
                  </a:tcPr>
                </a:tc>
                <a:extLst>
                  <a:ext uri="{0D108BD9-81ED-4DB2-BD59-A6C34878D82A}">
                    <a16:rowId xmlns:a16="http://schemas.microsoft.com/office/drawing/2014/main" val="2174170578"/>
                  </a:ext>
                </a:extLst>
              </a:tr>
              <a:tr h="0">
                <a:tc>
                  <a:txBody>
                    <a:bodyPr/>
                    <a:lstStyle/>
                    <a:p>
                      <a:pPr>
                        <a:lnSpc>
                          <a:spcPct val="107000"/>
                        </a:lnSpc>
                        <a:spcAft>
                          <a:spcPts val="0"/>
                        </a:spcAft>
                      </a:pPr>
                      <a:r>
                        <a:rPr lang="en-US" sz="1400" b="1" kern="1200">
                          <a:solidFill>
                            <a:schemeClr val="lt1"/>
                          </a:solidFill>
                          <a:effectLst/>
                          <a:latin typeface="Verdana" panose="020B0604030504040204" pitchFamily="34" charset="0"/>
                          <a:ea typeface="Verdana" panose="020B0604030504040204" pitchFamily="34" charset="0"/>
                          <a:cs typeface="+mn-cs"/>
                        </a:rPr>
                        <a:t>Are you analyzing reverse goal path?</a:t>
                      </a:r>
                      <a:endParaRPr lang="en-IE" sz="14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72000" marB="72000">
                    <a:solidFill>
                      <a:srgbClr val="317195">
                        <a:alpha val="50000"/>
                      </a:srgb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IE" sz="1400" kern="1200">
                          <a:solidFill>
                            <a:schemeClr val="dk1"/>
                          </a:solidFill>
                          <a:effectLst/>
                          <a:latin typeface="Verdana" panose="020B0604030504040204" pitchFamily="34" charset="0"/>
                          <a:ea typeface="Verdana" panose="020B0604030504040204" pitchFamily="34" charset="0"/>
                          <a:cs typeface="+mn-cs"/>
                        </a:rPr>
                        <a:t>In Google Analytics, under conversions -&gt; goals, you can track the reverse goal path. This shows you what pages people have visited on your website before they achieved a goal.  This is valuable information.  If you know that more people are buying after visiting certain pages then you can focus on driving more traffic to those pages.</a:t>
                      </a:r>
                    </a:p>
                  </a:txBody>
                  <a:tcPr marL="68400" marR="68400" marT="72000" marB="72000">
                    <a:solidFill>
                      <a:schemeClr val="accent4">
                        <a:lumMod val="60000"/>
                        <a:lumOff val="40000"/>
                        <a:alpha val="50000"/>
                      </a:schemeClr>
                    </a:solidFill>
                  </a:tcPr>
                </a:tc>
                <a:tc>
                  <a:txBody>
                    <a:bodyPr/>
                    <a:lstStyle/>
                    <a:p>
                      <a:pPr>
                        <a:lnSpc>
                          <a:spcPct val="107000"/>
                        </a:lnSpc>
                        <a:spcAft>
                          <a:spcPts val="0"/>
                        </a:spcAft>
                      </a:pPr>
                      <a:endParaRPr lang="en-IE" sz="1100">
                        <a:effectLst/>
                        <a:latin typeface="Verdana" panose="020B0604030504040204" pitchFamily="34" charset="0"/>
                        <a:ea typeface="Verdana" panose="020B0604030504040204" pitchFamily="34" charset="0"/>
                        <a:cs typeface="Verdana" panose="020B0604030504040204" pitchFamily="34" charset="0"/>
                      </a:endParaRPr>
                    </a:p>
                  </a:txBody>
                  <a:tcPr marL="68400" marR="68400" marT="72000" marB="72000">
                    <a:solidFill>
                      <a:schemeClr val="accent4">
                        <a:lumMod val="60000"/>
                        <a:lumOff val="40000"/>
                        <a:alpha val="50000"/>
                      </a:schemeClr>
                    </a:solidFill>
                  </a:tcPr>
                </a:tc>
                <a:tc>
                  <a:txBody>
                    <a:bodyPr/>
                    <a:lstStyle/>
                    <a:p>
                      <a:pPr>
                        <a:lnSpc>
                          <a:spcPct val="107000"/>
                        </a:lnSpc>
                        <a:spcAft>
                          <a:spcPts val="0"/>
                        </a:spcAft>
                      </a:pPr>
                      <a:endParaRPr lang="en-IE" sz="1100">
                        <a:effectLst/>
                        <a:latin typeface="Verdana" panose="020B0604030504040204" pitchFamily="34" charset="0"/>
                        <a:ea typeface="Verdana" panose="020B0604030504040204" pitchFamily="34" charset="0"/>
                        <a:cs typeface="Verdana" panose="020B0604030504040204" pitchFamily="34" charset="0"/>
                      </a:endParaRPr>
                    </a:p>
                  </a:txBody>
                  <a:tcPr marL="68400" marR="68400" marT="72000" marB="72000">
                    <a:solidFill>
                      <a:schemeClr val="accent4">
                        <a:lumMod val="60000"/>
                        <a:lumOff val="40000"/>
                        <a:alpha val="50000"/>
                      </a:schemeClr>
                    </a:solidFill>
                  </a:tcPr>
                </a:tc>
                <a:extLst>
                  <a:ext uri="{0D108BD9-81ED-4DB2-BD59-A6C34878D82A}">
                    <a16:rowId xmlns:a16="http://schemas.microsoft.com/office/drawing/2014/main" val="3366601045"/>
                  </a:ext>
                </a:extLst>
              </a:tr>
            </a:tbl>
          </a:graphicData>
        </a:graphic>
      </p:graphicFrame>
      <p:sp>
        <p:nvSpPr>
          <p:cNvPr id="9" name="Rectangle 8">
            <a:extLst>
              <a:ext uri="{FF2B5EF4-FFF2-40B4-BE49-F238E27FC236}">
                <a16:creationId xmlns:a16="http://schemas.microsoft.com/office/drawing/2014/main" id="{D03943A3-60CF-C642-92FF-B46CBF464D0E}"/>
              </a:ext>
            </a:extLst>
          </p:cNvPr>
          <p:cNvSpPr/>
          <p:nvPr/>
        </p:nvSpPr>
        <p:spPr>
          <a:xfrm>
            <a:off x="390312" y="1141133"/>
            <a:ext cx="7849565" cy="240194"/>
          </a:xfrm>
          <a:prstGeom prst="rect">
            <a:avLst/>
          </a:prstGeom>
        </p:spPr>
        <p:txBody>
          <a:bodyPr wrap="square" lIns="0" tIns="0" rIns="0" bIns="0">
            <a:spAutoFit/>
          </a:bodyPr>
          <a:lstStyle/>
          <a:p>
            <a:pPr>
              <a:lnSpc>
                <a:spcPct val="107000"/>
              </a:lnSpc>
              <a:spcBef>
                <a:spcPts val="200"/>
              </a:spcBef>
            </a:pPr>
            <a:r>
              <a:rPr lang="en-IE" sz="1600" b="1" cap="all">
                <a:solidFill>
                  <a:srgbClr val="A3AF07"/>
                </a:solidFill>
                <a:latin typeface="Verdana" panose="020B0604030504040204" pitchFamily="34" charset="0"/>
                <a:ea typeface="Times New Roman" panose="02020603050405020304" pitchFamily="18" charset="0"/>
                <a:cs typeface="Times New Roman" panose="02020603050405020304" pitchFamily="18" charset="0"/>
              </a:rPr>
              <a:t>Google analytics checklist</a:t>
            </a:r>
          </a:p>
        </p:txBody>
      </p:sp>
    </p:spTree>
    <p:extLst>
      <p:ext uri="{BB962C8B-B14F-4D97-AF65-F5344CB8AC3E}">
        <p14:creationId xmlns:p14="http://schemas.microsoft.com/office/powerpoint/2010/main" val="1657051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29D6318-4BC0-1948-B339-0D37D7C0D2BC}"/>
              </a:ext>
            </a:extLst>
          </p:cNvPr>
          <p:cNvGraphicFramePr>
            <a:graphicFrameLocks noGrp="1"/>
          </p:cNvGraphicFramePr>
          <p:nvPr>
            <p:extLst>
              <p:ext uri="{D42A27DB-BD31-4B8C-83A1-F6EECF244321}">
                <p14:modId xmlns:p14="http://schemas.microsoft.com/office/powerpoint/2010/main" val="3820340001"/>
              </p:ext>
            </p:extLst>
          </p:nvPr>
        </p:nvGraphicFramePr>
        <p:xfrm>
          <a:off x="390312" y="1543435"/>
          <a:ext cx="11548260" cy="5222404"/>
        </p:xfrm>
        <a:graphic>
          <a:graphicData uri="http://schemas.openxmlformats.org/drawingml/2006/table">
            <a:tbl>
              <a:tblPr firstRow="1" firstCol="1" bandRow="1">
                <a:tableStyleId>{5C22544A-7EE6-4342-B048-85BDC9FD1C3A}</a:tableStyleId>
              </a:tblPr>
              <a:tblGrid>
                <a:gridCol w="1917962">
                  <a:extLst>
                    <a:ext uri="{9D8B030D-6E8A-4147-A177-3AD203B41FA5}">
                      <a16:colId xmlns:a16="http://schemas.microsoft.com/office/drawing/2014/main" val="4270802643"/>
                    </a:ext>
                  </a:extLst>
                </a:gridCol>
                <a:gridCol w="6846000">
                  <a:extLst>
                    <a:ext uri="{9D8B030D-6E8A-4147-A177-3AD203B41FA5}">
                      <a16:colId xmlns:a16="http://schemas.microsoft.com/office/drawing/2014/main" val="1782259821"/>
                    </a:ext>
                  </a:extLst>
                </a:gridCol>
                <a:gridCol w="1890445">
                  <a:extLst>
                    <a:ext uri="{9D8B030D-6E8A-4147-A177-3AD203B41FA5}">
                      <a16:colId xmlns:a16="http://schemas.microsoft.com/office/drawing/2014/main" val="3538299903"/>
                    </a:ext>
                  </a:extLst>
                </a:gridCol>
                <a:gridCol w="893853">
                  <a:extLst>
                    <a:ext uri="{9D8B030D-6E8A-4147-A177-3AD203B41FA5}">
                      <a16:colId xmlns:a16="http://schemas.microsoft.com/office/drawing/2014/main" val="2255642947"/>
                    </a:ext>
                  </a:extLst>
                </a:gridCol>
              </a:tblGrid>
              <a:tr h="429206">
                <a:tc>
                  <a:txBody>
                    <a:bodyPr/>
                    <a:lstStyle/>
                    <a:p>
                      <a:pPr algn="ctr">
                        <a:lnSpc>
                          <a:spcPct val="107000"/>
                        </a:lnSpc>
                        <a:spcBef>
                          <a:spcPts val="600"/>
                        </a:spcBef>
                        <a:spcAft>
                          <a:spcPts val="600"/>
                        </a:spcAft>
                      </a:pPr>
                      <a:r>
                        <a:rPr lang="en-GB" sz="1400">
                          <a:effectLst/>
                          <a:latin typeface="Verdana" panose="020B0604030504040204" pitchFamily="34" charset="0"/>
                          <a:ea typeface="Verdana" panose="020B0604030504040204" pitchFamily="34" charset="0"/>
                          <a:cs typeface="Verdana" panose="020B0604030504040204" pitchFamily="34" charset="0"/>
                        </a:rPr>
                        <a:t>Item</a:t>
                      </a:r>
                      <a:endParaRPr lang="en-IE" sz="14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solidFill>
                      <a:srgbClr val="317195">
                        <a:alpha val="50000"/>
                      </a:srgbClr>
                    </a:solidFill>
                  </a:tcPr>
                </a:tc>
                <a:tc>
                  <a:txBody>
                    <a:bodyPr/>
                    <a:lstStyle/>
                    <a:p>
                      <a:pPr algn="ctr">
                        <a:lnSpc>
                          <a:spcPct val="107000"/>
                        </a:lnSpc>
                        <a:spcBef>
                          <a:spcPts val="600"/>
                        </a:spcBef>
                        <a:spcAft>
                          <a:spcPts val="600"/>
                        </a:spcAft>
                      </a:pPr>
                      <a:r>
                        <a:rPr lang="en-GB" sz="1400">
                          <a:effectLst/>
                          <a:latin typeface="Verdana" panose="020B0604030504040204" pitchFamily="34" charset="0"/>
                          <a:ea typeface="Verdana" panose="020B0604030504040204" pitchFamily="34" charset="0"/>
                          <a:cs typeface="Verdana" panose="020B0604030504040204" pitchFamily="34" charset="0"/>
                        </a:rPr>
                        <a:t>Description</a:t>
                      </a:r>
                      <a:endParaRPr lang="en-IE" sz="14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solidFill>
                      <a:srgbClr val="317195">
                        <a:alpha val="50000"/>
                      </a:srgbClr>
                    </a:solidFill>
                  </a:tcPr>
                </a:tc>
                <a:tc>
                  <a:txBody>
                    <a:bodyPr/>
                    <a:lstStyle/>
                    <a:p>
                      <a:pPr algn="ctr">
                        <a:lnSpc>
                          <a:spcPct val="107000"/>
                        </a:lnSpc>
                        <a:spcBef>
                          <a:spcPts val="600"/>
                        </a:spcBef>
                        <a:spcAft>
                          <a:spcPts val="600"/>
                        </a:spcAft>
                      </a:pPr>
                      <a:r>
                        <a:rPr lang="en-GB" sz="1400">
                          <a:effectLst/>
                          <a:latin typeface="Verdana"/>
                          <a:ea typeface="Verdana"/>
                          <a:cs typeface="Verdana"/>
                        </a:rPr>
                        <a:t>Completion Date</a:t>
                      </a:r>
                      <a:endParaRPr lang="en-IE" sz="1400" dirty="0">
                        <a:effectLst/>
                        <a:latin typeface="Verdana"/>
                        <a:ea typeface="Verdana"/>
                        <a:cs typeface="Verdana"/>
                      </a:endParaRPr>
                    </a:p>
                  </a:txBody>
                  <a:tcPr marL="68580" marR="68580" marT="0" marB="0" anchor="ctr">
                    <a:solidFill>
                      <a:srgbClr val="317195">
                        <a:alpha val="50000"/>
                      </a:srgbClr>
                    </a:solidFill>
                  </a:tcPr>
                </a:tc>
                <a:tc>
                  <a:txBody>
                    <a:bodyPr/>
                    <a:lstStyle/>
                    <a:p>
                      <a:pPr algn="ctr">
                        <a:lnSpc>
                          <a:spcPct val="107000"/>
                        </a:lnSpc>
                        <a:spcBef>
                          <a:spcPts val="600"/>
                        </a:spcBef>
                        <a:spcAft>
                          <a:spcPts val="600"/>
                        </a:spcAft>
                      </a:pPr>
                      <a:r>
                        <a:rPr lang="en-GB" sz="1400">
                          <a:effectLst/>
                          <a:latin typeface="Verdana"/>
                          <a:ea typeface="Verdana"/>
                          <a:cs typeface="Verdana"/>
                        </a:rPr>
                        <a:t>Status</a:t>
                      </a:r>
                      <a:endParaRPr lang="en-IE" sz="1400" dirty="0">
                        <a:effectLst/>
                        <a:latin typeface="Verdana"/>
                        <a:ea typeface="Verdana"/>
                        <a:cs typeface="Verdana"/>
                      </a:endParaRPr>
                    </a:p>
                  </a:txBody>
                  <a:tcPr marL="68580" marR="68580" marT="0" marB="0" anchor="ctr">
                    <a:solidFill>
                      <a:srgbClr val="317195">
                        <a:alpha val="50000"/>
                      </a:srgbClr>
                    </a:solidFill>
                  </a:tcPr>
                </a:tc>
                <a:extLst>
                  <a:ext uri="{0D108BD9-81ED-4DB2-BD59-A6C34878D82A}">
                    <a16:rowId xmlns:a16="http://schemas.microsoft.com/office/drawing/2014/main" val="2833588016"/>
                  </a:ext>
                </a:extLst>
              </a:tr>
              <a:tr h="1027415">
                <a:tc>
                  <a:txBody>
                    <a:bodyPr/>
                    <a:lstStyle/>
                    <a:p>
                      <a:pPr>
                        <a:lnSpc>
                          <a:spcPct val="107000"/>
                        </a:lnSpc>
                        <a:spcAft>
                          <a:spcPts val="0"/>
                        </a:spcAft>
                      </a:pPr>
                      <a:r>
                        <a:rPr lang="en-US" sz="1400" b="1" kern="1200">
                          <a:solidFill>
                            <a:schemeClr val="lt1"/>
                          </a:solidFill>
                          <a:effectLst/>
                          <a:latin typeface="Verdana" panose="020B0604030504040204" pitchFamily="34" charset="0"/>
                          <a:ea typeface="Verdana" panose="020B0604030504040204" pitchFamily="34" charset="0"/>
                          <a:cs typeface="+mn-cs"/>
                        </a:rPr>
                        <a:t>What channel is converting best?</a:t>
                      </a:r>
                      <a:endParaRPr lang="en-IE" sz="14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72000" marB="72000">
                    <a:solidFill>
                      <a:srgbClr val="317195">
                        <a:alpha val="50000"/>
                      </a:srgbClr>
                    </a:solidFill>
                  </a:tcPr>
                </a:tc>
                <a:tc>
                  <a:txBody>
                    <a:bodyPr/>
                    <a:lstStyle/>
                    <a:p>
                      <a:pPr algn="just">
                        <a:spcAft>
                          <a:spcPts val="0"/>
                        </a:spcAft>
                      </a:pPr>
                      <a:r>
                        <a:rPr lang="en-US" sz="1400">
                          <a:effectLst/>
                          <a:latin typeface="Verdana" panose="020B0604030504040204" pitchFamily="34" charset="0"/>
                          <a:ea typeface="Verdana" panose="020B0604030504040204" pitchFamily="34" charset="0"/>
                          <a:cs typeface="Times New Roman" panose="02020603050405020304" pitchFamily="18" charset="0"/>
                        </a:rPr>
                        <a:t>Go to Acquisition -&gt; All traffic -&gt; Channels in Google Analytics. In this section you’ll see which channels are driving traffic and what the goal conversion rate for each channel is. You want to focus on channels that are driving the highest conversion. Here are the channels you normally see:</a:t>
                      </a:r>
                      <a:endParaRPr lang="en-IE" sz="140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US" sz="1400">
                          <a:effectLst/>
                          <a:latin typeface="Verdana" panose="020B0604030504040204" pitchFamily="34" charset="0"/>
                          <a:ea typeface="Verdana" panose="020B0604030504040204" pitchFamily="34" charset="0"/>
                          <a:cs typeface="Times New Roman" panose="02020603050405020304" pitchFamily="18" charset="0"/>
                        </a:rPr>
                        <a:t>Organic search – Someone found you through searching Google</a:t>
                      </a:r>
                      <a:endParaRPr lang="en-IE" sz="140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US" sz="1400">
                          <a:effectLst/>
                          <a:latin typeface="Verdana" panose="020B0604030504040204" pitchFamily="34" charset="0"/>
                          <a:ea typeface="Verdana" panose="020B0604030504040204" pitchFamily="34" charset="0"/>
                          <a:cs typeface="Times New Roman" panose="02020603050405020304" pitchFamily="18" charset="0"/>
                        </a:rPr>
                        <a:t>Direct – This is really a catch all when Google can’t figure out where the traffic came from. It will include people typing in your website address into the browser but can also include a lot of other ways people use to access your website (e.g. email)</a:t>
                      </a:r>
                      <a:endParaRPr lang="en-IE" sz="140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US" sz="1400">
                          <a:effectLst/>
                          <a:latin typeface="Verdana" panose="020B0604030504040204" pitchFamily="34" charset="0"/>
                          <a:ea typeface="Verdana" panose="020B0604030504040204" pitchFamily="34" charset="0"/>
                          <a:cs typeface="Times New Roman" panose="02020603050405020304" pitchFamily="18" charset="0"/>
                        </a:rPr>
                        <a:t>Social – Traffic from social media</a:t>
                      </a:r>
                      <a:endParaRPr lang="en-IE" sz="140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US" sz="1400">
                          <a:effectLst/>
                          <a:latin typeface="Verdana" panose="020B0604030504040204" pitchFamily="34" charset="0"/>
                          <a:ea typeface="Verdana" panose="020B0604030504040204" pitchFamily="34" charset="0"/>
                          <a:cs typeface="Times New Roman" panose="02020603050405020304" pitchFamily="18" charset="0"/>
                        </a:rPr>
                        <a:t>Email – From email</a:t>
                      </a:r>
                      <a:endParaRPr lang="en-IE" sz="140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solidFill>
                      <a:srgbClr val="FFEEB9"/>
                    </a:solidFill>
                  </a:tcPr>
                </a:tc>
                <a:tc>
                  <a:txBody>
                    <a:bodyPr/>
                    <a:lstStyle/>
                    <a:p>
                      <a:pPr>
                        <a:lnSpc>
                          <a:spcPct val="107000"/>
                        </a:lnSpc>
                        <a:spcAft>
                          <a:spcPts val="0"/>
                        </a:spcAft>
                      </a:pPr>
                      <a:endParaRPr lang="en-IE" sz="1100">
                        <a:effectLst/>
                        <a:latin typeface="Verdana" panose="020B0604030504040204" pitchFamily="34" charset="0"/>
                        <a:ea typeface="Verdana" panose="020B0604030504040204" pitchFamily="34" charset="0"/>
                        <a:cs typeface="Verdana" panose="020B0604030504040204" pitchFamily="34" charset="0"/>
                      </a:endParaRPr>
                    </a:p>
                  </a:txBody>
                  <a:tcPr marL="68400" marR="68400" marT="72000" marB="72000">
                    <a:solidFill>
                      <a:srgbClr val="FFEEB9"/>
                    </a:solidFill>
                  </a:tcPr>
                </a:tc>
                <a:tc>
                  <a:txBody>
                    <a:bodyPr/>
                    <a:lstStyle/>
                    <a:p>
                      <a:pPr>
                        <a:lnSpc>
                          <a:spcPct val="107000"/>
                        </a:lnSpc>
                        <a:spcAft>
                          <a:spcPts val="0"/>
                        </a:spcAft>
                      </a:pPr>
                      <a:endParaRPr lang="en-IE" sz="1100">
                        <a:effectLst/>
                        <a:latin typeface="Verdana" panose="020B0604030504040204" pitchFamily="34" charset="0"/>
                        <a:ea typeface="Verdana" panose="020B0604030504040204" pitchFamily="34" charset="0"/>
                        <a:cs typeface="Verdana" panose="020B0604030504040204" pitchFamily="34" charset="0"/>
                      </a:endParaRPr>
                    </a:p>
                  </a:txBody>
                  <a:tcPr marL="68400" marR="68400" marT="72000" marB="72000">
                    <a:solidFill>
                      <a:srgbClr val="FFEEB9"/>
                    </a:solidFill>
                  </a:tcPr>
                </a:tc>
                <a:extLst>
                  <a:ext uri="{0D108BD9-81ED-4DB2-BD59-A6C34878D82A}">
                    <a16:rowId xmlns:a16="http://schemas.microsoft.com/office/drawing/2014/main" val="4188881999"/>
                  </a:ext>
                </a:extLst>
              </a:tr>
              <a:tr h="0">
                <a:tc>
                  <a:txBody>
                    <a:bodyPr/>
                    <a:lstStyle/>
                    <a:p>
                      <a:pPr>
                        <a:lnSpc>
                          <a:spcPct val="107000"/>
                        </a:lnSpc>
                        <a:spcAft>
                          <a:spcPts val="0"/>
                        </a:spcAft>
                      </a:pPr>
                      <a:r>
                        <a:rPr lang="en-US" sz="1400" b="1" kern="1200">
                          <a:solidFill>
                            <a:schemeClr val="lt1"/>
                          </a:solidFill>
                          <a:effectLst/>
                          <a:latin typeface="Verdana" panose="020B0604030504040204" pitchFamily="34" charset="0"/>
                          <a:ea typeface="Verdana" panose="020B0604030504040204" pitchFamily="34" charset="0"/>
                          <a:cs typeface="+mn-cs"/>
                        </a:rPr>
                        <a:t>How many users visited the offer page?</a:t>
                      </a:r>
                      <a:endParaRPr lang="en-IE" sz="14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72000" marB="72000">
                    <a:solidFill>
                      <a:srgbClr val="317195">
                        <a:alpha val="50000"/>
                      </a:srgbClr>
                    </a:solidFill>
                  </a:tcPr>
                </a:tc>
                <a:tc>
                  <a:txBody>
                    <a:bodyPr/>
                    <a:lstStyle/>
                    <a:p>
                      <a:pPr algn="just">
                        <a:spcAft>
                          <a:spcPts val="0"/>
                        </a:spcAft>
                      </a:pPr>
                      <a:r>
                        <a:rPr lang="en-US" sz="1400">
                          <a:effectLst/>
                          <a:latin typeface="Verdana" panose="020B0604030504040204" pitchFamily="34" charset="0"/>
                          <a:ea typeface="Verdana" panose="020B0604030504040204" pitchFamily="34" charset="0"/>
                          <a:cs typeface="Times New Roman" panose="02020603050405020304" pitchFamily="18" charset="0"/>
                        </a:rPr>
                        <a:t>Go to Behavior -&gt; site content -&gt; all pages. Find the offer page and look at the traffic that it is generating. If you are not sending enough traffic to the page, you won’t get the sales you want. </a:t>
                      </a:r>
                      <a:endParaRPr lang="en-IE" sz="140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solidFill>
                      <a:srgbClr val="FFEEB9">
                        <a:alpha val="50000"/>
                      </a:srgbClr>
                    </a:solidFill>
                  </a:tcPr>
                </a:tc>
                <a:tc>
                  <a:txBody>
                    <a:bodyPr/>
                    <a:lstStyle/>
                    <a:p>
                      <a:pPr>
                        <a:lnSpc>
                          <a:spcPct val="107000"/>
                        </a:lnSpc>
                        <a:spcAft>
                          <a:spcPts val="0"/>
                        </a:spcAft>
                      </a:pPr>
                      <a:endParaRPr lang="en-IE" sz="1100">
                        <a:effectLst/>
                        <a:latin typeface="Verdana" panose="020B0604030504040204" pitchFamily="34" charset="0"/>
                        <a:ea typeface="Verdana" panose="020B0604030504040204" pitchFamily="34" charset="0"/>
                        <a:cs typeface="Verdana" panose="020B0604030504040204" pitchFamily="34" charset="0"/>
                      </a:endParaRPr>
                    </a:p>
                  </a:txBody>
                  <a:tcPr marL="68400" marR="68400" marT="72000" marB="72000">
                    <a:solidFill>
                      <a:srgbClr val="FFEEB9">
                        <a:alpha val="50000"/>
                      </a:srgbClr>
                    </a:solidFill>
                  </a:tcPr>
                </a:tc>
                <a:tc>
                  <a:txBody>
                    <a:bodyPr/>
                    <a:lstStyle/>
                    <a:p>
                      <a:pPr>
                        <a:lnSpc>
                          <a:spcPct val="107000"/>
                        </a:lnSpc>
                        <a:spcAft>
                          <a:spcPts val="0"/>
                        </a:spcAft>
                      </a:pPr>
                      <a:endParaRPr lang="en-IE" sz="1100">
                        <a:effectLst/>
                        <a:latin typeface="Verdana" panose="020B0604030504040204" pitchFamily="34" charset="0"/>
                        <a:ea typeface="Verdana" panose="020B0604030504040204" pitchFamily="34" charset="0"/>
                        <a:cs typeface="Verdana" panose="020B0604030504040204" pitchFamily="34" charset="0"/>
                      </a:endParaRPr>
                    </a:p>
                  </a:txBody>
                  <a:tcPr marL="68400" marR="68400" marT="72000" marB="72000">
                    <a:solidFill>
                      <a:srgbClr val="FFEEB9">
                        <a:alpha val="50000"/>
                      </a:srgbClr>
                    </a:solidFill>
                  </a:tcPr>
                </a:tc>
                <a:extLst>
                  <a:ext uri="{0D108BD9-81ED-4DB2-BD59-A6C34878D82A}">
                    <a16:rowId xmlns:a16="http://schemas.microsoft.com/office/drawing/2014/main" val="2174170578"/>
                  </a:ext>
                </a:extLst>
              </a:tr>
              <a:tr h="0">
                <a:tc>
                  <a:txBody>
                    <a:bodyPr/>
                    <a:lstStyle/>
                    <a:p>
                      <a:pPr>
                        <a:lnSpc>
                          <a:spcPct val="107000"/>
                        </a:lnSpc>
                        <a:spcAft>
                          <a:spcPts val="0"/>
                        </a:spcAft>
                      </a:pPr>
                      <a:r>
                        <a:rPr lang="en-US" sz="1400" b="1" kern="1200">
                          <a:solidFill>
                            <a:schemeClr val="lt1"/>
                          </a:solidFill>
                          <a:effectLst/>
                          <a:latin typeface="Verdana" panose="020B0604030504040204" pitchFamily="34" charset="0"/>
                          <a:ea typeface="Verdana" panose="020B0604030504040204" pitchFamily="34" charset="0"/>
                          <a:cs typeface="+mn-cs"/>
                        </a:rPr>
                        <a:t>Have you set up UTM tracking?</a:t>
                      </a:r>
                      <a:endParaRPr lang="en-IE" sz="14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72000" marB="72000">
                    <a:solidFill>
                      <a:srgbClr val="317195">
                        <a:alpha val="50000"/>
                      </a:srgbClr>
                    </a:solidFill>
                  </a:tcPr>
                </a:tc>
                <a:tc>
                  <a:txBody>
                    <a:bodyPr/>
                    <a:lstStyle/>
                    <a:p>
                      <a:pPr algn="just"/>
                      <a:r>
                        <a:rPr lang="en-US" sz="1400" kern="1200">
                          <a:solidFill>
                            <a:schemeClr val="dk1"/>
                          </a:solidFill>
                          <a:effectLst/>
                          <a:latin typeface="Verdana"/>
                          <a:ea typeface="Verdana"/>
                          <a:cs typeface="+mn-cs"/>
                        </a:rPr>
                        <a:t>UTM tracking is adding additional information to a web address of your offer page that is specific to where you are sharing it. For example, the link is different if you’re running an ad compared to posting on your Facebook page. With UTM tracking you can track if traffic came from a Facebook post, Ad, Facebook Messenger link, etc.</a:t>
                      </a:r>
                      <a:endParaRPr lang="en-IE" sz="1400" kern="1200">
                        <a:solidFill>
                          <a:schemeClr val="dk1"/>
                        </a:solidFill>
                        <a:effectLst/>
                        <a:latin typeface="Verdana" panose="020B0604030504040204" pitchFamily="34" charset="0"/>
                        <a:ea typeface="Verdana" panose="020B0604030504040204" pitchFamily="34" charset="0"/>
                        <a:cs typeface="+mn-cs"/>
                      </a:endParaRPr>
                    </a:p>
                    <a:p>
                      <a:pPr algn="just"/>
                      <a:r>
                        <a:rPr lang="en-US" sz="1400" kern="1200">
                          <a:solidFill>
                            <a:schemeClr val="dk1"/>
                          </a:solidFill>
                          <a:effectLst/>
                          <a:latin typeface="Verdana" panose="020B0604030504040204" pitchFamily="34" charset="0"/>
                          <a:ea typeface="Verdana" panose="020B0604030504040204" pitchFamily="34" charset="0"/>
                          <a:cs typeface="+mn-cs"/>
                        </a:rPr>
                        <a:t>Read this article - </a:t>
                      </a:r>
                      <a:r>
                        <a:rPr lang="en-US" sz="1400" u="sng" kern="1200">
                          <a:solidFill>
                            <a:schemeClr val="dk1"/>
                          </a:solidFill>
                          <a:effectLst/>
                          <a:latin typeface="Verdana" panose="020B0604030504040204" pitchFamily="34" charset="0"/>
                          <a:ea typeface="Verdana" panose="020B0604030504040204" pitchFamily="34" charset="0"/>
                          <a:cs typeface="+mn-cs"/>
                          <a:hlinkClick r:id="rId3"/>
                        </a:rPr>
                        <a:t>How to track campaigns in analytics</a:t>
                      </a:r>
                      <a:endParaRPr lang="en-IE" sz="1400" kern="1200" dirty="0">
                        <a:solidFill>
                          <a:schemeClr val="dk1"/>
                        </a:solidFill>
                        <a:effectLst/>
                        <a:latin typeface="Verdana" panose="020B0604030504040204" pitchFamily="34" charset="0"/>
                        <a:ea typeface="Verdana" panose="020B0604030504040204" pitchFamily="34" charset="0"/>
                        <a:cs typeface="+mn-cs"/>
                      </a:endParaRPr>
                    </a:p>
                  </a:txBody>
                  <a:tcPr marL="68400" marR="68400" marT="72000" marB="72000">
                    <a:solidFill>
                      <a:schemeClr val="accent4">
                        <a:lumMod val="60000"/>
                        <a:lumOff val="40000"/>
                        <a:alpha val="50000"/>
                      </a:schemeClr>
                    </a:solidFill>
                  </a:tcPr>
                </a:tc>
                <a:tc>
                  <a:txBody>
                    <a:bodyPr/>
                    <a:lstStyle/>
                    <a:p>
                      <a:pPr>
                        <a:lnSpc>
                          <a:spcPct val="107000"/>
                        </a:lnSpc>
                        <a:spcAft>
                          <a:spcPts val="0"/>
                        </a:spcAft>
                      </a:pPr>
                      <a:endParaRPr lang="en-IE" sz="1100">
                        <a:effectLst/>
                        <a:latin typeface="Verdana" panose="020B0604030504040204" pitchFamily="34" charset="0"/>
                        <a:ea typeface="Verdana" panose="020B0604030504040204" pitchFamily="34" charset="0"/>
                        <a:cs typeface="Verdana" panose="020B0604030504040204" pitchFamily="34" charset="0"/>
                      </a:endParaRPr>
                    </a:p>
                  </a:txBody>
                  <a:tcPr marL="68400" marR="68400" marT="72000" marB="72000">
                    <a:solidFill>
                      <a:schemeClr val="accent4">
                        <a:lumMod val="60000"/>
                        <a:lumOff val="40000"/>
                        <a:alpha val="50000"/>
                      </a:schemeClr>
                    </a:solidFill>
                  </a:tcPr>
                </a:tc>
                <a:tc>
                  <a:txBody>
                    <a:bodyPr/>
                    <a:lstStyle/>
                    <a:p>
                      <a:pPr>
                        <a:lnSpc>
                          <a:spcPct val="107000"/>
                        </a:lnSpc>
                        <a:spcAft>
                          <a:spcPts val="0"/>
                        </a:spcAft>
                      </a:pPr>
                      <a:endParaRPr lang="en-IE" sz="1100">
                        <a:effectLst/>
                        <a:latin typeface="Verdana" panose="020B0604030504040204" pitchFamily="34" charset="0"/>
                        <a:ea typeface="Verdana" panose="020B0604030504040204" pitchFamily="34" charset="0"/>
                        <a:cs typeface="Verdana" panose="020B0604030504040204" pitchFamily="34" charset="0"/>
                      </a:endParaRPr>
                    </a:p>
                  </a:txBody>
                  <a:tcPr marL="68400" marR="68400" marT="72000" marB="72000">
                    <a:solidFill>
                      <a:schemeClr val="accent4">
                        <a:lumMod val="60000"/>
                        <a:lumOff val="40000"/>
                        <a:alpha val="50000"/>
                      </a:schemeClr>
                    </a:solidFill>
                  </a:tcPr>
                </a:tc>
                <a:extLst>
                  <a:ext uri="{0D108BD9-81ED-4DB2-BD59-A6C34878D82A}">
                    <a16:rowId xmlns:a16="http://schemas.microsoft.com/office/drawing/2014/main" val="3366601045"/>
                  </a:ext>
                </a:extLst>
              </a:tr>
            </a:tbl>
          </a:graphicData>
        </a:graphic>
      </p:graphicFrame>
      <p:sp>
        <p:nvSpPr>
          <p:cNvPr id="9" name="Rectangle 8">
            <a:extLst>
              <a:ext uri="{FF2B5EF4-FFF2-40B4-BE49-F238E27FC236}">
                <a16:creationId xmlns:a16="http://schemas.microsoft.com/office/drawing/2014/main" id="{D03943A3-60CF-C642-92FF-B46CBF464D0E}"/>
              </a:ext>
            </a:extLst>
          </p:cNvPr>
          <p:cNvSpPr/>
          <p:nvPr/>
        </p:nvSpPr>
        <p:spPr>
          <a:xfrm>
            <a:off x="390312" y="1192504"/>
            <a:ext cx="7849565" cy="240194"/>
          </a:xfrm>
          <a:prstGeom prst="rect">
            <a:avLst/>
          </a:prstGeom>
        </p:spPr>
        <p:txBody>
          <a:bodyPr wrap="square" lIns="0" tIns="0" rIns="0" bIns="0">
            <a:spAutoFit/>
          </a:bodyPr>
          <a:lstStyle/>
          <a:p>
            <a:pPr>
              <a:lnSpc>
                <a:spcPct val="107000"/>
              </a:lnSpc>
              <a:spcBef>
                <a:spcPts val="200"/>
              </a:spcBef>
            </a:pPr>
            <a:r>
              <a:rPr lang="en-IE" sz="1600" b="1" cap="all">
                <a:solidFill>
                  <a:srgbClr val="A3AF07"/>
                </a:solidFill>
                <a:latin typeface="Verdana" panose="020B0604030504040204" pitchFamily="34" charset="0"/>
                <a:ea typeface="Times New Roman" panose="02020603050405020304" pitchFamily="18" charset="0"/>
                <a:cs typeface="Times New Roman" panose="02020603050405020304" pitchFamily="18" charset="0"/>
              </a:rPr>
              <a:t>Google analytics checklist</a:t>
            </a:r>
          </a:p>
        </p:txBody>
      </p:sp>
    </p:spTree>
    <p:extLst>
      <p:ext uri="{BB962C8B-B14F-4D97-AF65-F5344CB8AC3E}">
        <p14:creationId xmlns:p14="http://schemas.microsoft.com/office/powerpoint/2010/main" val="22130829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EFE73488AA6944EA67A381B91BF8841" ma:contentTypeVersion="11" ma:contentTypeDescription="Create a new document." ma:contentTypeScope="" ma:versionID="e7ecc727c5ab5c7ef6435b0c6042901a">
  <xsd:schema xmlns:xsd="http://www.w3.org/2001/XMLSchema" xmlns:xs="http://www.w3.org/2001/XMLSchema" xmlns:p="http://schemas.microsoft.com/office/2006/metadata/properties" xmlns:ns2="45dae456-88b9-4ffb-bdb7-b103bac82d3a" xmlns:ns3="4578801f-0822-4fc8-ab90-e8bb196aef62" targetNamespace="http://schemas.microsoft.com/office/2006/metadata/properties" ma:root="true" ma:fieldsID="d4b1b5db580bc78e990bca4946e4fd05" ns2:_="" ns3:_="">
    <xsd:import namespace="45dae456-88b9-4ffb-bdb7-b103bac82d3a"/>
    <xsd:import namespace="4578801f-0822-4fc8-ab90-e8bb196aef6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dae456-88b9-4ffb-bdb7-b103bac82d3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578801f-0822-4fc8-ab90-e8bb196aef6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EB71D65-750A-4E57-BC6E-D8E466C2979E}"/>
</file>

<file path=customXml/itemProps2.xml><?xml version="1.0" encoding="utf-8"?>
<ds:datastoreItem xmlns:ds="http://schemas.openxmlformats.org/officeDocument/2006/customXml" ds:itemID="{17614D9C-8713-4E77-BC62-BC2832257310}">
  <ds:schemaRefs>
    <ds:schemaRef ds:uri="http://schemas.microsoft.com/sharepoint/v3/contenttype/forms"/>
  </ds:schemaRefs>
</ds:datastoreItem>
</file>

<file path=customXml/itemProps3.xml><?xml version="1.0" encoding="utf-8"?>
<ds:datastoreItem xmlns:ds="http://schemas.openxmlformats.org/officeDocument/2006/customXml" ds:itemID="{DB0541C2-ACE9-454C-B388-FD5462556AE9}">
  <ds:schemaRefs>
    <ds:schemaRef ds:uri="http://purl.org/dc/terms/"/>
    <ds:schemaRef ds:uri="5e757cf7-8ef8-435a-925f-c3d8c7835667"/>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87e3dc7b-6fa9-4d14-b8fd-34008748e09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794</Words>
  <Application>Microsoft Office PowerPoint</Application>
  <PresentationFormat>Widescreen</PresentationFormat>
  <Paragraphs>67</Paragraphs>
  <Slides>6</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Symbol</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Angelia Fox</dc:creator>
  <cp:lastModifiedBy>Laura Brody</cp:lastModifiedBy>
  <cp:revision>1</cp:revision>
  <dcterms:created xsi:type="dcterms:W3CDTF">2020-03-26T16:40:40Z</dcterms:created>
  <dcterms:modified xsi:type="dcterms:W3CDTF">2020-06-19T13:24:36Z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0x010100EEFE73488AA6944EA67A381B91BF8841</vt:lpwstr>
  </property>
</Properties>
</file>