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1"/>
  </p:notesMasterIdLst>
  <p:sldIdLst>
    <p:sldId id="256" r:id="rId5"/>
    <p:sldId id="257" r:id="rId6"/>
    <p:sldId id="293" r:id="rId7"/>
    <p:sldId id="294" r:id="rId8"/>
    <p:sldId id="274" r:id="rId9"/>
    <p:sldId id="29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gelia Fox" initials="AF" lastIdx="1" clrIdx="0">
    <p:extLst>
      <p:ext uri="{19B8F6BF-5375-455C-9EA6-DF929625EA0E}">
        <p15:presenceInfo xmlns:p15="http://schemas.microsoft.com/office/powerpoint/2012/main" userId="S::angelia.fox@custodian.ie::398cc45e-95b3-4f5d-80cd-2b41a4c3f43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EEB9"/>
    <a:srgbClr val="317195"/>
    <a:srgbClr val="A3AF07"/>
    <a:srgbClr val="FEFAD2"/>
    <a:srgbClr val="F5B827"/>
    <a:srgbClr val="F7F1CD"/>
    <a:srgbClr val="0065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186658-FCDB-2F11-B436-ECF0A5CF14EB}" v="153" dt="2020-06-19T12:59:52.715"/>
    <p1510:client id="{FB52CA6A-B89F-49BA-82E6-407119746C70}" v="59" dt="2020-06-19T10:57:34.9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Brody" userId="60c6007e-2870-43a6-9f42-84da840b2b43" providerId="ADAL" clId="{FB52CA6A-B89F-49BA-82E6-407119746C70}"/>
    <pc:docChg chg="custSel addSld delSld modSld sldOrd">
      <pc:chgData name="Laura Brody" userId="60c6007e-2870-43a6-9f42-84da840b2b43" providerId="ADAL" clId="{FB52CA6A-B89F-49BA-82E6-407119746C70}" dt="2020-06-19T13:26:15.440" v="170" actId="20577"/>
      <pc:docMkLst>
        <pc:docMk/>
      </pc:docMkLst>
      <pc:sldChg chg="modSp mod">
        <pc:chgData name="Laura Brody" userId="60c6007e-2870-43a6-9f42-84da840b2b43" providerId="ADAL" clId="{FB52CA6A-B89F-49BA-82E6-407119746C70}" dt="2020-06-19T13:26:15.440" v="170" actId="20577"/>
        <pc:sldMkLst>
          <pc:docMk/>
          <pc:sldMk cId="1075757598" sldId="256"/>
        </pc:sldMkLst>
        <pc:spChg chg="mod">
          <ac:chgData name="Laura Brody" userId="60c6007e-2870-43a6-9f42-84da840b2b43" providerId="ADAL" clId="{FB52CA6A-B89F-49BA-82E6-407119746C70}" dt="2020-06-19T13:26:15.440" v="170" actId="20577"/>
          <ac:spMkLst>
            <pc:docMk/>
            <pc:sldMk cId="1075757598" sldId="256"/>
            <ac:spMk id="9" creationId="{8FA740BE-E280-F144-AC73-94B031BECEB0}"/>
          </ac:spMkLst>
        </pc:spChg>
      </pc:sldChg>
      <pc:sldChg chg="modSp mod">
        <pc:chgData name="Laura Brody" userId="60c6007e-2870-43a6-9f42-84da840b2b43" providerId="ADAL" clId="{FB52CA6A-B89F-49BA-82E6-407119746C70}" dt="2020-06-19T10:48:38.586" v="46" actId="20577"/>
        <pc:sldMkLst>
          <pc:docMk/>
          <pc:sldMk cId="1557103753" sldId="257"/>
        </pc:sldMkLst>
        <pc:spChg chg="mod">
          <ac:chgData name="Laura Brody" userId="60c6007e-2870-43a6-9f42-84da840b2b43" providerId="ADAL" clId="{FB52CA6A-B89F-49BA-82E6-407119746C70}" dt="2020-06-19T10:48:38.586" v="46" actId="20577"/>
          <ac:spMkLst>
            <pc:docMk/>
            <pc:sldMk cId="1557103753" sldId="257"/>
            <ac:spMk id="11" creationId="{1AA30ED4-F624-4C40-AD55-2FFAA9644453}"/>
          </ac:spMkLst>
        </pc:spChg>
      </pc:sldChg>
      <pc:sldChg chg="modSp mod">
        <pc:chgData name="Laura Brody" userId="60c6007e-2870-43a6-9f42-84da840b2b43" providerId="ADAL" clId="{FB52CA6A-B89F-49BA-82E6-407119746C70}" dt="2020-06-19T10:59:23.321" v="168" actId="20577"/>
        <pc:sldMkLst>
          <pc:docMk/>
          <pc:sldMk cId="4229005746" sldId="274"/>
        </pc:sldMkLst>
        <pc:spChg chg="mod">
          <ac:chgData name="Laura Brody" userId="60c6007e-2870-43a6-9f42-84da840b2b43" providerId="ADAL" clId="{FB52CA6A-B89F-49BA-82E6-407119746C70}" dt="2020-06-19T10:56:05.272" v="137" actId="1035"/>
          <ac:spMkLst>
            <pc:docMk/>
            <pc:sldMk cId="4229005746" sldId="274"/>
            <ac:spMk id="9" creationId="{D03943A3-60CF-C642-92FF-B46CBF464D0E}"/>
          </ac:spMkLst>
        </pc:spChg>
        <pc:graphicFrameChg chg="mod modGraphic">
          <ac:chgData name="Laura Brody" userId="60c6007e-2870-43a6-9f42-84da840b2b43" providerId="ADAL" clId="{FB52CA6A-B89F-49BA-82E6-407119746C70}" dt="2020-06-19T10:59:23.321" v="168" actId="20577"/>
          <ac:graphicFrameMkLst>
            <pc:docMk/>
            <pc:sldMk cId="4229005746" sldId="274"/>
            <ac:graphicFrameMk id="5" creationId="{F29D6318-4BC0-1948-B339-0D37D7C0D2BC}"/>
          </ac:graphicFrameMkLst>
        </pc:graphicFrameChg>
      </pc:sldChg>
      <pc:sldChg chg="modSp mod">
        <pc:chgData name="Laura Brody" userId="60c6007e-2870-43a6-9f42-84da840b2b43" providerId="ADAL" clId="{FB52CA6A-B89F-49BA-82E6-407119746C70}" dt="2020-06-19T10:52:02.002" v="52" actId="123"/>
        <pc:sldMkLst>
          <pc:docMk/>
          <pc:sldMk cId="4132773704" sldId="293"/>
        </pc:sldMkLst>
        <pc:spChg chg="mod">
          <ac:chgData name="Laura Brody" userId="60c6007e-2870-43a6-9f42-84da840b2b43" providerId="ADAL" clId="{FB52CA6A-B89F-49BA-82E6-407119746C70}" dt="2020-06-19T10:52:02.002" v="52" actId="123"/>
          <ac:spMkLst>
            <pc:docMk/>
            <pc:sldMk cId="4132773704" sldId="293"/>
            <ac:spMk id="5" creationId="{7AD5AF6A-9E83-134B-A444-AA249A149036}"/>
          </ac:spMkLst>
        </pc:spChg>
      </pc:sldChg>
      <pc:sldChg chg="del">
        <pc:chgData name="Laura Brody" userId="60c6007e-2870-43a6-9f42-84da840b2b43" providerId="ADAL" clId="{FB52CA6A-B89F-49BA-82E6-407119746C70}" dt="2020-06-19T10:54:00.646" v="95" actId="47"/>
        <pc:sldMkLst>
          <pc:docMk/>
          <pc:sldMk cId="1454703098" sldId="294"/>
        </pc:sldMkLst>
      </pc:sldChg>
      <pc:sldChg chg="modSp add mod ord">
        <pc:chgData name="Laura Brody" userId="60c6007e-2870-43a6-9f42-84da840b2b43" providerId="ADAL" clId="{FB52CA6A-B89F-49BA-82E6-407119746C70}" dt="2020-06-19T10:54:21.625" v="100"/>
        <pc:sldMkLst>
          <pc:docMk/>
          <pc:sldMk cId="2270453986" sldId="294"/>
        </pc:sldMkLst>
        <pc:graphicFrameChg chg="modGraphic">
          <ac:chgData name="Laura Brody" userId="60c6007e-2870-43a6-9f42-84da840b2b43" providerId="ADAL" clId="{FB52CA6A-B89F-49BA-82E6-407119746C70}" dt="2020-06-19T10:54:16.092" v="98" actId="2165"/>
          <ac:graphicFrameMkLst>
            <pc:docMk/>
            <pc:sldMk cId="2270453986" sldId="294"/>
            <ac:graphicFrameMk id="5" creationId="{F29D6318-4BC0-1948-B339-0D37D7C0D2BC}"/>
          </ac:graphicFrameMkLst>
        </pc:graphicFrameChg>
      </pc:sldChg>
      <pc:sldChg chg="del">
        <pc:chgData name="Laura Brody" userId="60c6007e-2870-43a6-9f42-84da840b2b43" providerId="ADAL" clId="{FB52CA6A-B89F-49BA-82E6-407119746C70}" dt="2020-06-19T10:54:01.472" v="96" actId="47"/>
        <pc:sldMkLst>
          <pc:docMk/>
          <pc:sldMk cId="2613294133" sldId="295"/>
        </pc:sldMkLst>
      </pc:sldChg>
      <pc:sldChg chg="modSp add mod">
        <pc:chgData name="Laura Brody" userId="60c6007e-2870-43a6-9f42-84da840b2b43" providerId="ADAL" clId="{FB52CA6A-B89F-49BA-82E6-407119746C70}" dt="2020-06-19T10:57:51.098" v="161" actId="255"/>
        <pc:sldMkLst>
          <pc:docMk/>
          <pc:sldMk cId="3753129178" sldId="295"/>
        </pc:sldMkLst>
        <pc:graphicFrameChg chg="mod modGraphic">
          <ac:chgData name="Laura Brody" userId="60c6007e-2870-43a6-9f42-84da840b2b43" providerId="ADAL" clId="{FB52CA6A-B89F-49BA-82E6-407119746C70}" dt="2020-06-19T10:57:51.098" v="161" actId="255"/>
          <ac:graphicFrameMkLst>
            <pc:docMk/>
            <pc:sldMk cId="3753129178" sldId="295"/>
            <ac:graphicFrameMk id="5" creationId="{F29D6318-4BC0-1948-B339-0D37D7C0D2BC}"/>
          </ac:graphicFrameMkLst>
        </pc:graphicFrameChg>
      </pc:sldChg>
    </pc:docChg>
  </pc:docChgLst>
  <pc:docChgLst>
    <pc:chgData name="Sinead Hennessy" userId="S::sinead.hennessy@failteireland.ie::455d5095-667a-4ee7-b2a0-3720eed8d256" providerId="AD" clId="Web-{10186658-FCDB-2F11-B436-ECF0A5CF14EB}"/>
    <pc:docChg chg="modSld">
      <pc:chgData name="Sinead Hennessy" userId="S::sinead.hennessy@failteireland.ie::455d5095-667a-4ee7-b2a0-3720eed8d256" providerId="AD" clId="Web-{10186658-FCDB-2F11-B436-ECF0A5CF14EB}" dt="2020-06-19T12:59:27.168" v="137"/>
      <pc:docMkLst>
        <pc:docMk/>
      </pc:docMkLst>
      <pc:sldChg chg="modSp">
        <pc:chgData name="Sinead Hennessy" userId="S::sinead.hennessy@failteireland.ie::455d5095-667a-4ee7-b2a0-3720eed8d256" providerId="AD" clId="Web-{10186658-FCDB-2F11-B436-ECF0A5CF14EB}" dt="2020-06-19T12:54:17.538" v="2" actId="20577"/>
        <pc:sldMkLst>
          <pc:docMk/>
          <pc:sldMk cId="1075757598" sldId="256"/>
        </pc:sldMkLst>
        <pc:spChg chg="mod">
          <ac:chgData name="Sinead Hennessy" userId="S::sinead.hennessy@failteireland.ie::455d5095-667a-4ee7-b2a0-3720eed8d256" providerId="AD" clId="Web-{10186658-FCDB-2F11-B436-ECF0A5CF14EB}" dt="2020-06-19T12:54:17.538" v="2" actId="20577"/>
          <ac:spMkLst>
            <pc:docMk/>
            <pc:sldMk cId="1075757598" sldId="256"/>
            <ac:spMk id="9" creationId="{8FA740BE-E280-F144-AC73-94B031BECEB0}"/>
          </ac:spMkLst>
        </pc:spChg>
      </pc:sldChg>
      <pc:sldChg chg="modSp">
        <pc:chgData name="Sinead Hennessy" userId="S::sinead.hennessy@failteireland.ie::455d5095-667a-4ee7-b2a0-3720eed8d256" providerId="AD" clId="Web-{10186658-FCDB-2F11-B436-ECF0A5CF14EB}" dt="2020-06-19T12:55:54.288" v="77" actId="20577"/>
        <pc:sldMkLst>
          <pc:docMk/>
          <pc:sldMk cId="1557103753" sldId="257"/>
        </pc:sldMkLst>
        <pc:spChg chg="mod">
          <ac:chgData name="Sinead Hennessy" userId="S::sinead.hennessy@failteireland.ie::455d5095-667a-4ee7-b2a0-3720eed8d256" providerId="AD" clId="Web-{10186658-FCDB-2F11-B436-ECF0A5CF14EB}" dt="2020-06-19T12:55:54.288" v="77" actId="20577"/>
          <ac:spMkLst>
            <pc:docMk/>
            <pc:sldMk cId="1557103753" sldId="257"/>
            <ac:spMk id="11" creationId="{1AA30ED4-F624-4C40-AD55-2FFAA9644453}"/>
          </ac:spMkLst>
        </pc:spChg>
      </pc:sldChg>
      <pc:sldChg chg="modSp">
        <pc:chgData name="Sinead Hennessy" userId="S::sinead.hennessy@failteireland.ie::455d5095-667a-4ee7-b2a0-3720eed8d256" providerId="AD" clId="Web-{10186658-FCDB-2F11-B436-ECF0A5CF14EB}" dt="2020-06-19T12:58:38.372" v="133"/>
        <pc:sldMkLst>
          <pc:docMk/>
          <pc:sldMk cId="4229005746" sldId="274"/>
        </pc:sldMkLst>
        <pc:graphicFrameChg chg="mod modGraphic">
          <ac:chgData name="Sinead Hennessy" userId="S::sinead.hennessy@failteireland.ie::455d5095-667a-4ee7-b2a0-3720eed8d256" providerId="AD" clId="Web-{10186658-FCDB-2F11-B436-ECF0A5CF14EB}" dt="2020-06-19T12:58:38.372" v="133"/>
          <ac:graphicFrameMkLst>
            <pc:docMk/>
            <pc:sldMk cId="4229005746" sldId="274"/>
            <ac:graphicFrameMk id="5" creationId="{F29D6318-4BC0-1948-B339-0D37D7C0D2BC}"/>
          </ac:graphicFrameMkLst>
        </pc:graphicFrameChg>
      </pc:sldChg>
      <pc:sldChg chg="modSp">
        <pc:chgData name="Sinead Hennessy" userId="S::sinead.hennessy@failteireland.ie::455d5095-667a-4ee7-b2a0-3720eed8d256" providerId="AD" clId="Web-{10186658-FCDB-2F11-B436-ECF0A5CF14EB}" dt="2020-06-19T12:56:31.584" v="94" actId="20577"/>
        <pc:sldMkLst>
          <pc:docMk/>
          <pc:sldMk cId="4132773704" sldId="293"/>
        </pc:sldMkLst>
        <pc:spChg chg="mod">
          <ac:chgData name="Sinead Hennessy" userId="S::sinead.hennessy@failteireland.ie::455d5095-667a-4ee7-b2a0-3720eed8d256" providerId="AD" clId="Web-{10186658-FCDB-2F11-B436-ECF0A5CF14EB}" dt="2020-06-19T12:56:31.584" v="94" actId="20577"/>
          <ac:spMkLst>
            <pc:docMk/>
            <pc:sldMk cId="4132773704" sldId="293"/>
            <ac:spMk id="5" creationId="{7AD5AF6A-9E83-134B-A444-AA249A149036}"/>
          </ac:spMkLst>
        </pc:spChg>
      </pc:sldChg>
      <pc:sldChg chg="modSp">
        <pc:chgData name="Sinead Hennessy" userId="S::sinead.hennessy@failteireland.ie::455d5095-667a-4ee7-b2a0-3720eed8d256" providerId="AD" clId="Web-{10186658-FCDB-2F11-B436-ECF0A5CF14EB}" dt="2020-06-19T12:56:59.240" v="119"/>
        <pc:sldMkLst>
          <pc:docMk/>
          <pc:sldMk cId="2270453986" sldId="294"/>
        </pc:sldMkLst>
        <pc:graphicFrameChg chg="mod modGraphic">
          <ac:chgData name="Sinead Hennessy" userId="S::sinead.hennessy@failteireland.ie::455d5095-667a-4ee7-b2a0-3720eed8d256" providerId="AD" clId="Web-{10186658-FCDB-2F11-B436-ECF0A5CF14EB}" dt="2020-06-19T12:56:59.240" v="119"/>
          <ac:graphicFrameMkLst>
            <pc:docMk/>
            <pc:sldMk cId="2270453986" sldId="294"/>
            <ac:graphicFrameMk id="5" creationId="{F29D6318-4BC0-1948-B339-0D37D7C0D2BC}"/>
          </ac:graphicFrameMkLst>
        </pc:graphicFrameChg>
      </pc:sldChg>
      <pc:sldChg chg="modSp">
        <pc:chgData name="Sinead Hennessy" userId="S::sinead.hennessy@failteireland.ie::455d5095-667a-4ee7-b2a0-3720eed8d256" providerId="AD" clId="Web-{10186658-FCDB-2F11-B436-ECF0A5CF14EB}" dt="2020-06-19T12:59:27.168" v="137"/>
        <pc:sldMkLst>
          <pc:docMk/>
          <pc:sldMk cId="3753129178" sldId="295"/>
        </pc:sldMkLst>
        <pc:graphicFrameChg chg="mod modGraphic">
          <ac:chgData name="Sinead Hennessy" userId="S::sinead.hennessy@failteireland.ie::455d5095-667a-4ee7-b2a0-3720eed8d256" providerId="AD" clId="Web-{10186658-FCDB-2F11-B436-ECF0A5CF14EB}" dt="2020-06-19T12:59:27.168" v="137"/>
          <ac:graphicFrameMkLst>
            <pc:docMk/>
            <pc:sldMk cId="3753129178" sldId="295"/>
            <ac:graphicFrameMk id="5" creationId="{F29D6318-4BC0-1948-B339-0D37D7C0D2BC}"/>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D8A13C-4CCE-4A45-BFE0-E2F52A6BC37C}" type="datetimeFigureOut">
              <a:rPr lang="en-US" smtClean="0"/>
              <a:t>6/19/2020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D06DE9-57E4-D94C-9E0C-D255439803AE}" type="slidenum">
              <a:rPr lang="en-US" smtClean="0"/>
              <a:t>‹#›</a:t>
            </a:fld>
            <a:endParaRPr lang="en-US"/>
          </a:p>
        </p:txBody>
      </p:sp>
    </p:spTree>
    <p:extLst>
      <p:ext uri="{BB962C8B-B14F-4D97-AF65-F5344CB8AC3E}">
        <p14:creationId xmlns:p14="http://schemas.microsoft.com/office/powerpoint/2010/main" val="79195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FD06DE9-57E4-D94C-9E0C-D255439803AE}" type="slidenum">
              <a:rPr lang="en-US" smtClean="0"/>
              <a:t>2</a:t>
            </a:fld>
            <a:endParaRPr lang="en-US"/>
          </a:p>
        </p:txBody>
      </p:sp>
    </p:spTree>
    <p:extLst>
      <p:ext uri="{BB962C8B-B14F-4D97-AF65-F5344CB8AC3E}">
        <p14:creationId xmlns:p14="http://schemas.microsoft.com/office/powerpoint/2010/main" val="31096116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A picture containing object, clock&#10;&#10;Description automatically generated">
            <a:extLst>
              <a:ext uri="{FF2B5EF4-FFF2-40B4-BE49-F238E27FC236}">
                <a16:creationId xmlns:a16="http://schemas.microsoft.com/office/drawing/2014/main" id="{9BCD648E-D228-5744-B3D6-0B973BD7D817}"/>
              </a:ext>
            </a:extLst>
          </p:cNvPr>
          <p:cNvPicPr>
            <a:picLocks noChangeAspect="1"/>
          </p:cNvPicPr>
          <p:nvPr userDrawn="1"/>
        </p:nvPicPr>
        <p:blipFill>
          <a:blip r:embed="rId2"/>
          <a:stretch>
            <a:fillRect/>
          </a:stretch>
        </p:blipFill>
        <p:spPr>
          <a:xfrm>
            <a:off x="373546" y="363538"/>
            <a:ext cx="1909082" cy="365125"/>
          </a:xfrm>
          <a:prstGeom prst="rect">
            <a:avLst/>
          </a:prstGeom>
        </p:spPr>
      </p:pic>
      <p:sp>
        <p:nvSpPr>
          <p:cNvPr id="9" name="Rectangle 8">
            <a:extLst>
              <a:ext uri="{FF2B5EF4-FFF2-40B4-BE49-F238E27FC236}">
                <a16:creationId xmlns:a16="http://schemas.microsoft.com/office/drawing/2014/main" id="{9045872A-22E2-184A-9F5F-0B2AFF234804}"/>
              </a:ext>
            </a:extLst>
          </p:cNvPr>
          <p:cNvSpPr/>
          <p:nvPr userDrawn="1"/>
        </p:nvSpPr>
        <p:spPr>
          <a:xfrm>
            <a:off x="0" y="900000"/>
            <a:ext cx="12193200" cy="82800"/>
          </a:xfrm>
          <a:prstGeom prst="rect">
            <a:avLst/>
          </a:prstGeom>
          <a:solidFill>
            <a:srgbClr val="0065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51997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46FCC-4E4C-F149-8BCE-DCE06A09CDF6}"/>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8DE58AA-78D4-C144-9DA3-57D78067A507}"/>
              </a:ext>
            </a:extLst>
          </p:cNvPr>
          <p:cNvSpPr>
            <a:spLocks noGrp="1"/>
          </p:cNvSpPr>
          <p:nvPr>
            <p:ph type="body" orient="vert" idx="1"/>
          </p:nvPr>
        </p:nvSpPr>
        <p:spPr>
          <a:xfrm>
            <a:off x="838200" y="1825625"/>
            <a:ext cx="10515600" cy="43513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7E750AF-89B9-2A44-8F5A-12567F63DFA4}"/>
              </a:ext>
            </a:extLst>
          </p:cNvPr>
          <p:cNvSpPr>
            <a:spLocks noGrp="1"/>
          </p:cNvSpPr>
          <p:nvPr>
            <p:ph type="dt" sz="half" idx="10"/>
          </p:nvPr>
        </p:nvSpPr>
        <p:spPr>
          <a:xfrm>
            <a:off x="838200" y="6356350"/>
            <a:ext cx="2743200" cy="365125"/>
          </a:xfrm>
          <a:prstGeom prst="rect">
            <a:avLst/>
          </a:prstGeom>
        </p:spPr>
        <p:txBody>
          <a:bodyPr/>
          <a:lstStyle/>
          <a:p>
            <a:fld id="{1187A4BF-A9C5-604F-8C36-A73AF47E9541}" type="datetimeFigureOut">
              <a:rPr lang="en-US" smtClean="0"/>
              <a:t>6/19/2020</a:t>
            </a:fld>
            <a:endParaRPr lang="en-US"/>
          </a:p>
        </p:txBody>
      </p:sp>
      <p:sp>
        <p:nvSpPr>
          <p:cNvPr id="5" name="Footer Placeholder 4">
            <a:extLst>
              <a:ext uri="{FF2B5EF4-FFF2-40B4-BE49-F238E27FC236}">
                <a16:creationId xmlns:a16="http://schemas.microsoft.com/office/drawing/2014/main" id="{D5434681-308A-454D-91DB-E7E4C34E9CE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5A574AB-4F08-0A47-95E2-C51E89AA803C}"/>
              </a:ext>
            </a:extLst>
          </p:cNvPr>
          <p:cNvSpPr>
            <a:spLocks noGrp="1"/>
          </p:cNvSpPr>
          <p:nvPr>
            <p:ph type="sldNum" sz="quarter" idx="12"/>
          </p:nvPr>
        </p:nvSpPr>
        <p:spPr>
          <a:xfrm>
            <a:off x="8610600" y="6356350"/>
            <a:ext cx="2743200" cy="365125"/>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2679043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8602E7-5D4F-5F40-9C9F-74141248BA1B}"/>
              </a:ext>
            </a:extLst>
          </p:cNvPr>
          <p:cNvSpPr>
            <a:spLocks noGrp="1"/>
          </p:cNvSpPr>
          <p:nvPr>
            <p:ph type="title" orient="vert"/>
          </p:nvPr>
        </p:nvSpPr>
        <p:spPr>
          <a:xfrm>
            <a:off x="8724900" y="365125"/>
            <a:ext cx="2628900" cy="5811838"/>
          </a:xfrm>
          <a:prstGeom prst="rect">
            <a:avLst/>
          </a:prstGeo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269E2B8-422F-2444-9489-709DD53A5484}"/>
              </a:ext>
            </a:extLst>
          </p:cNvPr>
          <p:cNvSpPr>
            <a:spLocks noGrp="1"/>
          </p:cNvSpPr>
          <p:nvPr>
            <p:ph type="body" orient="vert" idx="1"/>
          </p:nvPr>
        </p:nvSpPr>
        <p:spPr>
          <a:xfrm>
            <a:off x="838200" y="365125"/>
            <a:ext cx="7734300" cy="58118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5B86461-6758-6E4F-818F-A340B880C184}"/>
              </a:ext>
            </a:extLst>
          </p:cNvPr>
          <p:cNvSpPr>
            <a:spLocks noGrp="1"/>
          </p:cNvSpPr>
          <p:nvPr>
            <p:ph type="dt" sz="half" idx="10"/>
          </p:nvPr>
        </p:nvSpPr>
        <p:spPr>
          <a:xfrm>
            <a:off x="838200" y="6356350"/>
            <a:ext cx="2743200" cy="365125"/>
          </a:xfrm>
          <a:prstGeom prst="rect">
            <a:avLst/>
          </a:prstGeom>
        </p:spPr>
        <p:txBody>
          <a:bodyPr/>
          <a:lstStyle/>
          <a:p>
            <a:fld id="{1187A4BF-A9C5-604F-8C36-A73AF47E9541}" type="datetimeFigureOut">
              <a:rPr lang="en-US" smtClean="0"/>
              <a:t>6/19/2020</a:t>
            </a:fld>
            <a:endParaRPr lang="en-US"/>
          </a:p>
        </p:txBody>
      </p:sp>
      <p:sp>
        <p:nvSpPr>
          <p:cNvPr id="5" name="Footer Placeholder 4">
            <a:extLst>
              <a:ext uri="{FF2B5EF4-FFF2-40B4-BE49-F238E27FC236}">
                <a16:creationId xmlns:a16="http://schemas.microsoft.com/office/drawing/2014/main" id="{8E6634D3-8664-5141-AA73-FBE23EA1197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4C1F981-9DB1-1548-8304-74925FC3CEF7}"/>
              </a:ext>
            </a:extLst>
          </p:cNvPr>
          <p:cNvSpPr>
            <a:spLocks noGrp="1"/>
          </p:cNvSpPr>
          <p:nvPr>
            <p:ph type="sldNum" sz="quarter" idx="12"/>
          </p:nvPr>
        </p:nvSpPr>
        <p:spPr>
          <a:xfrm>
            <a:off x="8610600" y="6356350"/>
            <a:ext cx="2743200" cy="365125"/>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857419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4CF74-840F-6246-B6C9-AB6FD857EAF7}"/>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B6C35F3-A430-724E-8241-B0E9A07860AA}"/>
              </a:ext>
            </a:extLst>
          </p:cNvPr>
          <p:cNvSpPr>
            <a:spLocks noGrp="1"/>
          </p:cNvSpPr>
          <p:nvPr>
            <p:ph idx="1"/>
          </p:nvPr>
        </p:nvSpPr>
        <p:spPr>
          <a:xfrm>
            <a:off x="838200" y="1825625"/>
            <a:ext cx="10515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4D040E7-88B4-4A45-AF92-BEDA5D54A8EE}"/>
              </a:ext>
            </a:extLst>
          </p:cNvPr>
          <p:cNvSpPr>
            <a:spLocks noGrp="1"/>
          </p:cNvSpPr>
          <p:nvPr>
            <p:ph type="dt" sz="half" idx="10"/>
          </p:nvPr>
        </p:nvSpPr>
        <p:spPr>
          <a:xfrm>
            <a:off x="838200" y="6356350"/>
            <a:ext cx="2743200" cy="365125"/>
          </a:xfrm>
          <a:prstGeom prst="rect">
            <a:avLst/>
          </a:prstGeom>
        </p:spPr>
        <p:txBody>
          <a:bodyPr/>
          <a:lstStyle/>
          <a:p>
            <a:fld id="{1187A4BF-A9C5-604F-8C36-A73AF47E9541}" type="datetimeFigureOut">
              <a:rPr lang="en-US" smtClean="0"/>
              <a:t>6/19/2020</a:t>
            </a:fld>
            <a:endParaRPr lang="en-US"/>
          </a:p>
        </p:txBody>
      </p:sp>
      <p:sp>
        <p:nvSpPr>
          <p:cNvPr id="5" name="Footer Placeholder 4">
            <a:extLst>
              <a:ext uri="{FF2B5EF4-FFF2-40B4-BE49-F238E27FC236}">
                <a16:creationId xmlns:a16="http://schemas.microsoft.com/office/drawing/2014/main" id="{CA89BA71-EF35-C846-BBA5-AE7155D1AFD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17AD96AC-01F8-C14E-BE73-9A6076AE58EB}"/>
              </a:ext>
            </a:extLst>
          </p:cNvPr>
          <p:cNvSpPr>
            <a:spLocks noGrp="1"/>
          </p:cNvSpPr>
          <p:nvPr>
            <p:ph type="sldNum" sz="quarter" idx="12"/>
          </p:nvPr>
        </p:nvSpPr>
        <p:spPr>
          <a:xfrm>
            <a:off x="8610600" y="6356350"/>
            <a:ext cx="2743200" cy="365125"/>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4202867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4D1AA-F38A-C14A-83B6-D6FF0F1DCEFD}"/>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99D1CD0E-F687-0040-AAA2-04DD859D207A}"/>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63AB4C6-D254-6144-96E4-FAC65D81ACC6}"/>
              </a:ext>
            </a:extLst>
          </p:cNvPr>
          <p:cNvSpPr>
            <a:spLocks noGrp="1"/>
          </p:cNvSpPr>
          <p:nvPr>
            <p:ph type="dt" sz="half" idx="10"/>
          </p:nvPr>
        </p:nvSpPr>
        <p:spPr>
          <a:xfrm>
            <a:off x="838200" y="6356350"/>
            <a:ext cx="2743200" cy="365125"/>
          </a:xfrm>
          <a:prstGeom prst="rect">
            <a:avLst/>
          </a:prstGeom>
        </p:spPr>
        <p:txBody>
          <a:bodyPr/>
          <a:lstStyle/>
          <a:p>
            <a:fld id="{1187A4BF-A9C5-604F-8C36-A73AF47E9541}" type="datetimeFigureOut">
              <a:rPr lang="en-US" smtClean="0"/>
              <a:t>6/19/2020</a:t>
            </a:fld>
            <a:endParaRPr lang="en-US"/>
          </a:p>
        </p:txBody>
      </p:sp>
      <p:sp>
        <p:nvSpPr>
          <p:cNvPr id="5" name="Footer Placeholder 4">
            <a:extLst>
              <a:ext uri="{FF2B5EF4-FFF2-40B4-BE49-F238E27FC236}">
                <a16:creationId xmlns:a16="http://schemas.microsoft.com/office/drawing/2014/main" id="{D86695A3-073B-E64E-9E37-B7F9F018F85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F7DC2C1F-8679-B34F-B9B2-7B14EF1B26DF}"/>
              </a:ext>
            </a:extLst>
          </p:cNvPr>
          <p:cNvSpPr>
            <a:spLocks noGrp="1"/>
          </p:cNvSpPr>
          <p:nvPr>
            <p:ph type="sldNum" sz="quarter" idx="12"/>
          </p:nvPr>
        </p:nvSpPr>
        <p:spPr>
          <a:xfrm>
            <a:off x="8610600" y="6356350"/>
            <a:ext cx="2743200" cy="365125"/>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1053431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BC6BF-FE5E-A040-B10E-E95123E666C5}"/>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F80A01B-42B7-9C48-8590-76F61B6FE1CC}"/>
              </a:ext>
            </a:extLst>
          </p:cNvPr>
          <p:cNvSpPr>
            <a:spLocks noGrp="1"/>
          </p:cNvSpPr>
          <p:nvPr>
            <p:ph sz="half" idx="1"/>
          </p:nvPr>
        </p:nvSpPr>
        <p:spPr>
          <a:xfrm>
            <a:off x="838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C094B7F7-766B-5C4E-8FB2-F207C69F52CD}"/>
              </a:ext>
            </a:extLst>
          </p:cNvPr>
          <p:cNvSpPr>
            <a:spLocks noGrp="1"/>
          </p:cNvSpPr>
          <p:nvPr>
            <p:ph sz="half" idx="2"/>
          </p:nvPr>
        </p:nvSpPr>
        <p:spPr>
          <a:xfrm>
            <a:off x="6172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49AB7AA7-EE77-3C4A-8C09-6B09C6819BCB}"/>
              </a:ext>
            </a:extLst>
          </p:cNvPr>
          <p:cNvSpPr>
            <a:spLocks noGrp="1"/>
          </p:cNvSpPr>
          <p:nvPr>
            <p:ph type="dt" sz="half" idx="10"/>
          </p:nvPr>
        </p:nvSpPr>
        <p:spPr>
          <a:xfrm>
            <a:off x="838200" y="6356350"/>
            <a:ext cx="2743200" cy="365125"/>
          </a:xfrm>
          <a:prstGeom prst="rect">
            <a:avLst/>
          </a:prstGeom>
        </p:spPr>
        <p:txBody>
          <a:bodyPr/>
          <a:lstStyle/>
          <a:p>
            <a:fld id="{1187A4BF-A9C5-604F-8C36-A73AF47E9541}" type="datetimeFigureOut">
              <a:rPr lang="en-US" smtClean="0"/>
              <a:t>6/19/2020</a:t>
            </a:fld>
            <a:endParaRPr lang="en-US"/>
          </a:p>
        </p:txBody>
      </p:sp>
      <p:sp>
        <p:nvSpPr>
          <p:cNvPr id="6" name="Footer Placeholder 5">
            <a:extLst>
              <a:ext uri="{FF2B5EF4-FFF2-40B4-BE49-F238E27FC236}">
                <a16:creationId xmlns:a16="http://schemas.microsoft.com/office/drawing/2014/main" id="{02DCF6D3-C38D-264E-808C-B190DD63BDB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16792B05-ED43-8540-836B-ACC7F8E26B6A}"/>
              </a:ext>
            </a:extLst>
          </p:cNvPr>
          <p:cNvSpPr>
            <a:spLocks noGrp="1"/>
          </p:cNvSpPr>
          <p:nvPr>
            <p:ph type="sldNum" sz="quarter" idx="12"/>
          </p:nvPr>
        </p:nvSpPr>
        <p:spPr>
          <a:xfrm>
            <a:off x="8610600" y="6356350"/>
            <a:ext cx="2743200" cy="365125"/>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2038418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3F2BE-442C-BB4F-95C5-4663E00DA0C2}"/>
              </a:ext>
            </a:extLst>
          </p:cNvPr>
          <p:cNvSpPr>
            <a:spLocks noGrp="1"/>
          </p:cNvSpPr>
          <p:nvPr>
            <p:ph type="title"/>
          </p:nvPr>
        </p:nvSpPr>
        <p:spPr>
          <a:xfrm>
            <a:off x="839788" y="365125"/>
            <a:ext cx="10515600" cy="1325563"/>
          </a:xfrm>
          <a:prstGeom prst="rect">
            <a:avLst/>
          </a:prstGeo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0053815-26C1-9F40-B2EB-557F38FA55E7}"/>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8EA4ECC-1C24-4C40-AF28-DC9AFC5FB26E}"/>
              </a:ext>
            </a:extLst>
          </p:cNvPr>
          <p:cNvSpPr>
            <a:spLocks noGrp="1"/>
          </p:cNvSpPr>
          <p:nvPr>
            <p:ph sz="half" idx="2"/>
          </p:nvPr>
        </p:nvSpPr>
        <p:spPr>
          <a:xfrm>
            <a:off x="83978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E86AC606-8B6B-2B4C-9D3E-AF15FA5A90BA}"/>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F18B184-118B-5440-BD01-78D556EE2157}"/>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027EC749-0DCC-E74F-9FC0-CE389B9D7753}"/>
              </a:ext>
            </a:extLst>
          </p:cNvPr>
          <p:cNvSpPr>
            <a:spLocks noGrp="1"/>
          </p:cNvSpPr>
          <p:nvPr>
            <p:ph type="dt" sz="half" idx="10"/>
          </p:nvPr>
        </p:nvSpPr>
        <p:spPr>
          <a:xfrm>
            <a:off x="838200" y="6356350"/>
            <a:ext cx="2743200" cy="365125"/>
          </a:xfrm>
          <a:prstGeom prst="rect">
            <a:avLst/>
          </a:prstGeom>
        </p:spPr>
        <p:txBody>
          <a:bodyPr/>
          <a:lstStyle/>
          <a:p>
            <a:fld id="{1187A4BF-A9C5-604F-8C36-A73AF47E9541}" type="datetimeFigureOut">
              <a:rPr lang="en-US" smtClean="0"/>
              <a:t>6/19/2020</a:t>
            </a:fld>
            <a:endParaRPr lang="en-US"/>
          </a:p>
        </p:txBody>
      </p:sp>
      <p:sp>
        <p:nvSpPr>
          <p:cNvPr id="8" name="Footer Placeholder 7">
            <a:extLst>
              <a:ext uri="{FF2B5EF4-FFF2-40B4-BE49-F238E27FC236}">
                <a16:creationId xmlns:a16="http://schemas.microsoft.com/office/drawing/2014/main" id="{C8143392-DEEF-5946-BB23-2BBC42118A6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05A90586-94FD-8140-A295-794364EF87BA}"/>
              </a:ext>
            </a:extLst>
          </p:cNvPr>
          <p:cNvSpPr>
            <a:spLocks noGrp="1"/>
          </p:cNvSpPr>
          <p:nvPr>
            <p:ph type="sldNum" sz="quarter" idx="12"/>
          </p:nvPr>
        </p:nvSpPr>
        <p:spPr>
          <a:xfrm>
            <a:off x="8610600" y="6356350"/>
            <a:ext cx="2743200" cy="365125"/>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1955637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47A79-C47D-1C42-AF2A-845145C1A77C}"/>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DF211C04-811E-1B4E-BF22-477C798045D9}"/>
              </a:ext>
            </a:extLst>
          </p:cNvPr>
          <p:cNvSpPr>
            <a:spLocks noGrp="1"/>
          </p:cNvSpPr>
          <p:nvPr>
            <p:ph type="dt" sz="half" idx="10"/>
          </p:nvPr>
        </p:nvSpPr>
        <p:spPr>
          <a:xfrm>
            <a:off x="838200" y="6356350"/>
            <a:ext cx="2743200" cy="365125"/>
          </a:xfrm>
          <a:prstGeom prst="rect">
            <a:avLst/>
          </a:prstGeom>
        </p:spPr>
        <p:txBody>
          <a:bodyPr/>
          <a:lstStyle/>
          <a:p>
            <a:fld id="{1187A4BF-A9C5-604F-8C36-A73AF47E9541}" type="datetimeFigureOut">
              <a:rPr lang="en-US" smtClean="0"/>
              <a:t>6/19/2020</a:t>
            </a:fld>
            <a:endParaRPr lang="en-US"/>
          </a:p>
        </p:txBody>
      </p:sp>
      <p:sp>
        <p:nvSpPr>
          <p:cNvPr id="4" name="Footer Placeholder 3">
            <a:extLst>
              <a:ext uri="{FF2B5EF4-FFF2-40B4-BE49-F238E27FC236}">
                <a16:creationId xmlns:a16="http://schemas.microsoft.com/office/drawing/2014/main" id="{22BF665A-819B-AE4E-8DED-4599840BC78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B9B27224-3C04-1643-AC19-E7ACDB5D4456}"/>
              </a:ext>
            </a:extLst>
          </p:cNvPr>
          <p:cNvSpPr>
            <a:spLocks noGrp="1"/>
          </p:cNvSpPr>
          <p:nvPr>
            <p:ph type="sldNum" sz="quarter" idx="12"/>
          </p:nvPr>
        </p:nvSpPr>
        <p:spPr>
          <a:xfrm>
            <a:off x="8610600" y="6356350"/>
            <a:ext cx="2743200" cy="365125"/>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1668861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4D7C81-5967-DD44-AE92-0E2242839553}"/>
              </a:ext>
            </a:extLst>
          </p:cNvPr>
          <p:cNvSpPr>
            <a:spLocks noGrp="1"/>
          </p:cNvSpPr>
          <p:nvPr>
            <p:ph type="dt" sz="half" idx="10"/>
          </p:nvPr>
        </p:nvSpPr>
        <p:spPr>
          <a:xfrm>
            <a:off x="838200" y="6356350"/>
            <a:ext cx="2743200" cy="365125"/>
          </a:xfrm>
          <a:prstGeom prst="rect">
            <a:avLst/>
          </a:prstGeom>
        </p:spPr>
        <p:txBody>
          <a:bodyPr/>
          <a:lstStyle/>
          <a:p>
            <a:fld id="{1187A4BF-A9C5-604F-8C36-A73AF47E9541}" type="datetimeFigureOut">
              <a:rPr lang="en-US" smtClean="0"/>
              <a:t>6/19/2020</a:t>
            </a:fld>
            <a:endParaRPr lang="en-US"/>
          </a:p>
        </p:txBody>
      </p:sp>
      <p:sp>
        <p:nvSpPr>
          <p:cNvPr id="3" name="Footer Placeholder 2">
            <a:extLst>
              <a:ext uri="{FF2B5EF4-FFF2-40B4-BE49-F238E27FC236}">
                <a16:creationId xmlns:a16="http://schemas.microsoft.com/office/drawing/2014/main" id="{B8834F9A-F5CC-E445-8713-9F841E3AB51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0CBCD8C5-67BF-6240-A6EF-C24C1AED4C9F}"/>
              </a:ext>
            </a:extLst>
          </p:cNvPr>
          <p:cNvSpPr>
            <a:spLocks noGrp="1"/>
          </p:cNvSpPr>
          <p:nvPr>
            <p:ph type="sldNum" sz="quarter" idx="12"/>
          </p:nvPr>
        </p:nvSpPr>
        <p:spPr>
          <a:xfrm>
            <a:off x="8610600" y="6356350"/>
            <a:ext cx="2743200" cy="365125"/>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968658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DE3CA-54EE-3F4F-97FF-74372E5C130F}"/>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C885381A-5579-4C4E-8675-F6336E34FB48}"/>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04FC6279-FDAE-A34B-9A15-76B58DEA4129}"/>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342DEF2-F8A1-FF47-8FED-7F66EF9DE960}"/>
              </a:ext>
            </a:extLst>
          </p:cNvPr>
          <p:cNvSpPr>
            <a:spLocks noGrp="1"/>
          </p:cNvSpPr>
          <p:nvPr>
            <p:ph type="dt" sz="half" idx="10"/>
          </p:nvPr>
        </p:nvSpPr>
        <p:spPr>
          <a:xfrm>
            <a:off x="838200" y="6356350"/>
            <a:ext cx="2743200" cy="365125"/>
          </a:xfrm>
          <a:prstGeom prst="rect">
            <a:avLst/>
          </a:prstGeom>
        </p:spPr>
        <p:txBody>
          <a:bodyPr/>
          <a:lstStyle/>
          <a:p>
            <a:fld id="{1187A4BF-A9C5-604F-8C36-A73AF47E9541}" type="datetimeFigureOut">
              <a:rPr lang="en-US" smtClean="0"/>
              <a:t>6/19/2020</a:t>
            </a:fld>
            <a:endParaRPr lang="en-US"/>
          </a:p>
        </p:txBody>
      </p:sp>
      <p:sp>
        <p:nvSpPr>
          <p:cNvPr id="6" name="Footer Placeholder 5">
            <a:extLst>
              <a:ext uri="{FF2B5EF4-FFF2-40B4-BE49-F238E27FC236}">
                <a16:creationId xmlns:a16="http://schemas.microsoft.com/office/drawing/2014/main" id="{B48D91F5-DB39-0849-BD9D-986CD9EEA9B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E90527B-B5FA-2444-B2CD-08F7AB7F3B33}"/>
              </a:ext>
            </a:extLst>
          </p:cNvPr>
          <p:cNvSpPr>
            <a:spLocks noGrp="1"/>
          </p:cNvSpPr>
          <p:nvPr>
            <p:ph type="sldNum" sz="quarter" idx="12"/>
          </p:nvPr>
        </p:nvSpPr>
        <p:spPr>
          <a:xfrm>
            <a:off x="8610600" y="6356350"/>
            <a:ext cx="2743200" cy="365125"/>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2894175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56732-9772-804D-9F8E-17150D8C0448}"/>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CEB09BD5-9A9D-384A-928C-83258779C395}"/>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662126D-1FA7-4244-8596-CB29CA03331A}"/>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BA7F8D7-BD06-804D-B2AB-1CD8E9E5094B}"/>
              </a:ext>
            </a:extLst>
          </p:cNvPr>
          <p:cNvSpPr>
            <a:spLocks noGrp="1"/>
          </p:cNvSpPr>
          <p:nvPr>
            <p:ph type="dt" sz="half" idx="10"/>
          </p:nvPr>
        </p:nvSpPr>
        <p:spPr>
          <a:xfrm>
            <a:off x="838200" y="6356350"/>
            <a:ext cx="2743200" cy="365125"/>
          </a:xfrm>
          <a:prstGeom prst="rect">
            <a:avLst/>
          </a:prstGeom>
        </p:spPr>
        <p:txBody>
          <a:bodyPr/>
          <a:lstStyle/>
          <a:p>
            <a:fld id="{1187A4BF-A9C5-604F-8C36-A73AF47E9541}" type="datetimeFigureOut">
              <a:rPr lang="en-US" smtClean="0"/>
              <a:t>6/19/2020</a:t>
            </a:fld>
            <a:endParaRPr lang="en-US"/>
          </a:p>
        </p:txBody>
      </p:sp>
      <p:sp>
        <p:nvSpPr>
          <p:cNvPr id="6" name="Footer Placeholder 5">
            <a:extLst>
              <a:ext uri="{FF2B5EF4-FFF2-40B4-BE49-F238E27FC236}">
                <a16:creationId xmlns:a16="http://schemas.microsoft.com/office/drawing/2014/main" id="{AF254EEF-767C-BB49-94A0-2954DA22A94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5A5F1352-AD6A-A943-B36B-2D7F7FD17AF3}"/>
              </a:ext>
            </a:extLst>
          </p:cNvPr>
          <p:cNvSpPr>
            <a:spLocks noGrp="1"/>
          </p:cNvSpPr>
          <p:nvPr>
            <p:ph type="sldNum" sz="quarter" idx="12"/>
          </p:nvPr>
        </p:nvSpPr>
        <p:spPr>
          <a:xfrm>
            <a:off x="8610600" y="6356350"/>
            <a:ext cx="2743200" cy="365125"/>
          </a:xfrm>
          <a:prstGeom prst="rect">
            <a:avLst/>
          </a:prstGeom>
        </p:spPr>
        <p:txBody>
          <a:bodyPr/>
          <a:lstStyle/>
          <a:p>
            <a:fld id="{AD336002-2347-F94F-8D52-A44D935BA001}" type="slidenum">
              <a:rPr lang="en-US" smtClean="0"/>
              <a:t>‹#›</a:t>
            </a:fld>
            <a:endParaRPr lang="en-US"/>
          </a:p>
        </p:txBody>
      </p:sp>
    </p:spTree>
    <p:extLst>
      <p:ext uri="{BB962C8B-B14F-4D97-AF65-F5344CB8AC3E}">
        <p14:creationId xmlns:p14="http://schemas.microsoft.com/office/powerpoint/2010/main" val="4274738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A picture containing object, clock&#10;&#10;Description automatically generated">
            <a:extLst>
              <a:ext uri="{FF2B5EF4-FFF2-40B4-BE49-F238E27FC236}">
                <a16:creationId xmlns:a16="http://schemas.microsoft.com/office/drawing/2014/main" id="{38ABA912-827C-134F-B6DC-7A45E47A849C}"/>
              </a:ext>
            </a:extLst>
          </p:cNvPr>
          <p:cNvPicPr>
            <a:picLocks noChangeAspect="1"/>
          </p:cNvPicPr>
          <p:nvPr userDrawn="1"/>
        </p:nvPicPr>
        <p:blipFill>
          <a:blip r:embed="rId13"/>
          <a:stretch>
            <a:fillRect/>
          </a:stretch>
        </p:blipFill>
        <p:spPr>
          <a:xfrm>
            <a:off x="373546" y="363538"/>
            <a:ext cx="1909082" cy="365125"/>
          </a:xfrm>
          <a:prstGeom prst="rect">
            <a:avLst/>
          </a:prstGeom>
        </p:spPr>
      </p:pic>
      <p:sp>
        <p:nvSpPr>
          <p:cNvPr id="8" name="Rectangle 7">
            <a:extLst>
              <a:ext uri="{FF2B5EF4-FFF2-40B4-BE49-F238E27FC236}">
                <a16:creationId xmlns:a16="http://schemas.microsoft.com/office/drawing/2014/main" id="{BA6252E0-7B38-1C49-9DD3-8C150436C88E}"/>
              </a:ext>
            </a:extLst>
          </p:cNvPr>
          <p:cNvSpPr/>
          <p:nvPr userDrawn="1"/>
        </p:nvSpPr>
        <p:spPr>
          <a:xfrm>
            <a:off x="0" y="900000"/>
            <a:ext cx="12193200" cy="82800"/>
          </a:xfrm>
          <a:prstGeom prst="rect">
            <a:avLst/>
          </a:prstGeom>
          <a:solidFill>
            <a:srgbClr val="0065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26825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experiments.withgoogle.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facebook.com/business/goals/retargeti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logo&#10;&#10;Description automatically generated">
            <a:extLst>
              <a:ext uri="{FF2B5EF4-FFF2-40B4-BE49-F238E27FC236}">
                <a16:creationId xmlns:a16="http://schemas.microsoft.com/office/drawing/2014/main" id="{E1155045-549D-5A46-9C12-BEE8C2BB8C4D}"/>
              </a:ext>
            </a:extLst>
          </p:cNvPr>
          <p:cNvPicPr>
            <a:picLocks noChangeAspect="1"/>
          </p:cNvPicPr>
          <p:nvPr/>
        </p:nvPicPr>
        <p:blipFill>
          <a:blip r:embed="rId2"/>
          <a:stretch>
            <a:fillRect/>
          </a:stretch>
        </p:blipFill>
        <p:spPr>
          <a:xfrm>
            <a:off x="0" y="986400"/>
            <a:ext cx="12192000" cy="5873262"/>
          </a:xfrm>
          <a:prstGeom prst="rect">
            <a:avLst/>
          </a:prstGeom>
        </p:spPr>
      </p:pic>
      <p:pic>
        <p:nvPicPr>
          <p:cNvPr id="7" name="Picture 6" descr="A close up of a logo&#10;&#10;Description automatically generated">
            <a:extLst>
              <a:ext uri="{FF2B5EF4-FFF2-40B4-BE49-F238E27FC236}">
                <a16:creationId xmlns:a16="http://schemas.microsoft.com/office/drawing/2014/main" id="{67333AE2-0906-B341-9046-41CB5A89F81C}"/>
              </a:ext>
            </a:extLst>
          </p:cNvPr>
          <p:cNvPicPr>
            <a:picLocks noChangeAspect="1"/>
          </p:cNvPicPr>
          <p:nvPr/>
        </p:nvPicPr>
        <p:blipFill>
          <a:blip r:embed="rId3">
            <a:alphaModFix amt="15000"/>
          </a:blip>
          <a:stretch>
            <a:fillRect/>
          </a:stretch>
        </p:blipFill>
        <p:spPr>
          <a:xfrm>
            <a:off x="7460761" y="1718700"/>
            <a:ext cx="4140200" cy="4152900"/>
          </a:xfrm>
          <a:prstGeom prst="rect">
            <a:avLst/>
          </a:prstGeom>
        </p:spPr>
      </p:pic>
      <p:pic>
        <p:nvPicPr>
          <p:cNvPr id="8" name="Picture 7" descr="A close up of a logo&#10;&#10;Description automatically generated">
            <a:extLst>
              <a:ext uri="{FF2B5EF4-FFF2-40B4-BE49-F238E27FC236}">
                <a16:creationId xmlns:a16="http://schemas.microsoft.com/office/drawing/2014/main" id="{D8A2869B-1A2A-DB48-98A6-427EFEFA97D0}"/>
              </a:ext>
            </a:extLst>
          </p:cNvPr>
          <p:cNvPicPr>
            <a:picLocks noChangeAspect="1"/>
          </p:cNvPicPr>
          <p:nvPr/>
        </p:nvPicPr>
        <p:blipFill>
          <a:blip r:embed="rId3">
            <a:alphaModFix amt="10000"/>
          </a:blip>
          <a:stretch>
            <a:fillRect/>
          </a:stretch>
        </p:blipFill>
        <p:spPr>
          <a:xfrm>
            <a:off x="5842074" y="4161693"/>
            <a:ext cx="2055295" cy="2061600"/>
          </a:xfrm>
          <a:prstGeom prst="rect">
            <a:avLst/>
          </a:prstGeom>
        </p:spPr>
      </p:pic>
      <p:sp>
        <p:nvSpPr>
          <p:cNvPr id="9" name="TextBox 8">
            <a:extLst>
              <a:ext uri="{FF2B5EF4-FFF2-40B4-BE49-F238E27FC236}">
                <a16:creationId xmlns:a16="http://schemas.microsoft.com/office/drawing/2014/main" id="{8FA740BE-E280-F144-AC73-94B031BECEB0}"/>
              </a:ext>
            </a:extLst>
          </p:cNvPr>
          <p:cNvSpPr txBox="1"/>
          <p:nvPr/>
        </p:nvSpPr>
        <p:spPr>
          <a:xfrm>
            <a:off x="996983" y="1800000"/>
            <a:ext cx="6959213" cy="2954655"/>
          </a:xfrm>
          <a:prstGeom prst="rect">
            <a:avLst/>
          </a:prstGeom>
          <a:noFill/>
        </p:spPr>
        <p:txBody>
          <a:bodyPr wrap="square" lIns="0" tIns="0" rIns="0" bIns="0" rtlCol="0" anchor="t">
            <a:spAutoFit/>
          </a:bodyPr>
          <a:lstStyle/>
          <a:p>
            <a:r>
              <a:rPr lang="en-IE" sz="2400" b="1" cap="all" dirty="0">
                <a:solidFill>
                  <a:schemeClr val="bg1"/>
                </a:solidFill>
                <a:latin typeface="Verdana"/>
                <a:ea typeface="Verdana"/>
                <a:cs typeface="+mn-lt"/>
              </a:rPr>
              <a:t>Optimising conversion CHECKLIST</a:t>
            </a:r>
            <a:endParaRPr lang="en-IE" sz="2400" cap="all" dirty="0">
              <a:solidFill>
                <a:schemeClr val="bg1"/>
              </a:solidFill>
              <a:ea typeface="+mn-lt"/>
              <a:cs typeface="+mn-lt"/>
            </a:endParaRPr>
          </a:p>
          <a:p>
            <a:endParaRPr lang="en-IE" sz="2400" b="1" cap="all"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en-IE" b="1" cap="all" dirty="0">
                <a:solidFill>
                  <a:schemeClr val="bg1"/>
                </a:solidFill>
                <a:latin typeface="Verdana"/>
                <a:ea typeface="Verdana"/>
              </a:rPr>
              <a:t>COVID-19 SALES &amp; MARKETING FOR RECOVERY</a:t>
            </a:r>
            <a:endParaRPr lang="en-IE" cap="all" dirty="0">
              <a:solidFill>
                <a:schemeClr val="bg1"/>
              </a:solidFill>
              <a:ea typeface="+mn-lt"/>
              <a:cs typeface="+mn-lt"/>
            </a:endParaRPr>
          </a:p>
          <a:p>
            <a:r>
              <a:rPr lang="en-IE" b="1" cap="all" dirty="0">
                <a:solidFill>
                  <a:schemeClr val="bg1"/>
                </a:solidFill>
                <a:latin typeface="Verdana"/>
                <a:ea typeface="Verdana"/>
              </a:rPr>
              <a:t>DRIVING DOMESTIC SALES</a:t>
            </a:r>
            <a:endParaRPr lang="en-IE" dirty="0"/>
          </a:p>
          <a:p>
            <a:endParaRPr lang="en-IE" b="1" cap="all" dirty="0">
              <a:solidFill>
                <a:schemeClr val="bg1"/>
              </a:solidFill>
              <a:latin typeface="Verdana"/>
              <a:ea typeface="Verdana"/>
              <a:cs typeface="Verdana" panose="020B0604030504040204" pitchFamily="34" charset="0"/>
            </a:endParaRPr>
          </a:p>
          <a:p>
            <a:r>
              <a:rPr lang="en-IE" b="1" dirty="0">
                <a:solidFill>
                  <a:schemeClr val="bg1"/>
                </a:solidFill>
                <a:latin typeface="Verdana"/>
                <a:ea typeface="Verdana"/>
                <a:cs typeface="Verdana" panose="020B0604030504040204" pitchFamily="34" charset="0"/>
              </a:rPr>
              <a:t>Attention </a:t>
            </a:r>
            <a:r>
              <a:rPr lang="en-IE" b="1" dirty="0">
                <a:solidFill>
                  <a:srgbClr val="F5B827"/>
                </a:solidFill>
                <a:latin typeface="Verdana"/>
                <a:ea typeface="Verdana"/>
                <a:cs typeface="Verdana" panose="020B0604030504040204" pitchFamily="34" charset="0"/>
              </a:rPr>
              <a:t>|</a:t>
            </a:r>
            <a:r>
              <a:rPr lang="en-IE" b="1" dirty="0">
                <a:solidFill>
                  <a:schemeClr val="bg1"/>
                </a:solidFill>
                <a:latin typeface="Verdana"/>
                <a:ea typeface="Verdana"/>
                <a:cs typeface="Verdana" panose="020B0604030504040204" pitchFamily="34" charset="0"/>
              </a:rPr>
              <a:t> Interest </a:t>
            </a:r>
            <a:r>
              <a:rPr lang="en-IE" b="1" dirty="0">
                <a:solidFill>
                  <a:srgbClr val="F5B827"/>
                </a:solidFill>
                <a:latin typeface="Verdana"/>
                <a:ea typeface="Verdana"/>
                <a:cs typeface="Verdana" panose="020B0604030504040204" pitchFamily="34" charset="0"/>
              </a:rPr>
              <a:t>|</a:t>
            </a:r>
            <a:r>
              <a:rPr lang="en-IE" b="1" dirty="0">
                <a:solidFill>
                  <a:schemeClr val="bg1"/>
                </a:solidFill>
                <a:latin typeface="Verdana"/>
                <a:ea typeface="Verdana"/>
                <a:cs typeface="Verdana" panose="020B0604030504040204" pitchFamily="34" charset="0"/>
              </a:rPr>
              <a:t> Desire </a:t>
            </a:r>
            <a:r>
              <a:rPr lang="en-IE" b="1" dirty="0">
                <a:solidFill>
                  <a:srgbClr val="F5B827"/>
                </a:solidFill>
                <a:latin typeface="Verdana"/>
                <a:ea typeface="Verdana"/>
                <a:cs typeface="Verdana" panose="020B0604030504040204" pitchFamily="34" charset="0"/>
              </a:rPr>
              <a:t>|</a:t>
            </a:r>
            <a:r>
              <a:rPr lang="en-IE" b="1" dirty="0">
                <a:solidFill>
                  <a:schemeClr val="bg1"/>
                </a:solidFill>
                <a:latin typeface="Verdana"/>
                <a:ea typeface="Verdana"/>
                <a:cs typeface="Verdana" panose="020B0604030504040204" pitchFamily="34" charset="0"/>
              </a:rPr>
              <a:t> Reassure </a:t>
            </a:r>
            <a:r>
              <a:rPr lang="en-IE" b="1" dirty="0">
                <a:solidFill>
                  <a:srgbClr val="F5B827"/>
                </a:solidFill>
                <a:latin typeface="Verdana"/>
                <a:ea typeface="Verdana"/>
                <a:cs typeface="Verdana" panose="020B0604030504040204" pitchFamily="34" charset="0"/>
              </a:rPr>
              <a:t>|</a:t>
            </a:r>
            <a:r>
              <a:rPr lang="en-IE" b="1" dirty="0">
                <a:solidFill>
                  <a:schemeClr val="bg1"/>
                </a:solidFill>
                <a:latin typeface="Verdana"/>
                <a:ea typeface="Verdana"/>
                <a:cs typeface="Verdana" panose="020B0604030504040204" pitchFamily="34" charset="0"/>
              </a:rPr>
              <a:t> Action</a:t>
            </a:r>
            <a:endParaRPr lang="en-IE" dirty="0">
              <a:solidFill>
                <a:schemeClr val="bg1"/>
              </a:solidFill>
              <a:ea typeface="+mn-lt"/>
              <a:cs typeface="+mn-lt"/>
            </a:endParaRPr>
          </a:p>
          <a:p>
            <a:endParaRPr lang="en-IE" b="1" dirty="0">
              <a:solidFill>
                <a:schemeClr val="bg1"/>
              </a:solidFill>
              <a:latin typeface="Verdana"/>
              <a:ea typeface="Verdana"/>
              <a:cs typeface="+mn-lt"/>
            </a:endParaRPr>
          </a:p>
          <a:p>
            <a:endParaRPr lang="en-IE" b="1" dirty="0">
              <a:solidFill>
                <a:schemeClr val="bg1"/>
              </a:solidFill>
              <a:latin typeface="Verdana"/>
              <a:ea typeface="Verdana"/>
              <a:cs typeface="+mn-lt"/>
            </a:endParaRPr>
          </a:p>
          <a:p>
            <a:endParaRPr lang="en-IE" b="1" dirty="0">
              <a:solidFill>
                <a:schemeClr val="bg1"/>
              </a:solidFill>
              <a:latin typeface="Verdana"/>
              <a:ea typeface="Verdana"/>
              <a:cs typeface="Verdana" panose="020B0604030504040204" pitchFamily="34" charset="0"/>
            </a:endParaRPr>
          </a:p>
          <a:p>
            <a:endParaRPr lang="en-US"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Rectangle 9">
            <a:extLst>
              <a:ext uri="{FF2B5EF4-FFF2-40B4-BE49-F238E27FC236}">
                <a16:creationId xmlns:a16="http://schemas.microsoft.com/office/drawing/2014/main" id="{1B56C9D3-FBDF-8747-BFE2-EEACA973EFBC}"/>
              </a:ext>
            </a:extLst>
          </p:cNvPr>
          <p:cNvSpPr/>
          <p:nvPr/>
        </p:nvSpPr>
        <p:spPr>
          <a:xfrm>
            <a:off x="999781" y="3104852"/>
            <a:ext cx="6322131" cy="78983"/>
          </a:xfrm>
          <a:prstGeom prst="rect">
            <a:avLst/>
          </a:prstGeom>
          <a:solidFill>
            <a:srgbClr val="F5B8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75757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drawing&#10;&#10;Description automatically generated">
            <a:extLst>
              <a:ext uri="{FF2B5EF4-FFF2-40B4-BE49-F238E27FC236}">
                <a16:creationId xmlns:a16="http://schemas.microsoft.com/office/drawing/2014/main" id="{6F4BA878-4370-AF43-B76E-4B5A1064F245}"/>
              </a:ext>
            </a:extLst>
          </p:cNvPr>
          <p:cNvPicPr>
            <a:picLocks noChangeAspect="1"/>
          </p:cNvPicPr>
          <p:nvPr/>
        </p:nvPicPr>
        <p:blipFill>
          <a:blip r:embed="rId3"/>
          <a:stretch>
            <a:fillRect/>
          </a:stretch>
        </p:blipFill>
        <p:spPr>
          <a:xfrm>
            <a:off x="0" y="986400"/>
            <a:ext cx="12191999" cy="5871600"/>
          </a:xfrm>
          <a:prstGeom prst="rect">
            <a:avLst/>
          </a:prstGeom>
        </p:spPr>
      </p:pic>
      <p:pic>
        <p:nvPicPr>
          <p:cNvPr id="13" name="Picture 12" descr="A close up of a logo&#10;&#10;Description automatically generated">
            <a:extLst>
              <a:ext uri="{FF2B5EF4-FFF2-40B4-BE49-F238E27FC236}">
                <a16:creationId xmlns:a16="http://schemas.microsoft.com/office/drawing/2014/main" id="{2C4FAB92-0235-514E-ADF9-36358398ABFE}"/>
              </a:ext>
            </a:extLst>
          </p:cNvPr>
          <p:cNvPicPr>
            <a:picLocks noChangeAspect="1"/>
          </p:cNvPicPr>
          <p:nvPr/>
        </p:nvPicPr>
        <p:blipFill>
          <a:blip r:embed="rId4">
            <a:alphaModFix amt="4000"/>
          </a:blip>
          <a:stretch>
            <a:fillRect/>
          </a:stretch>
        </p:blipFill>
        <p:spPr>
          <a:xfrm>
            <a:off x="7460761" y="1718700"/>
            <a:ext cx="4140200" cy="4152900"/>
          </a:xfrm>
          <a:prstGeom prst="rect">
            <a:avLst/>
          </a:prstGeom>
        </p:spPr>
      </p:pic>
      <p:pic>
        <p:nvPicPr>
          <p:cNvPr id="14" name="Picture 13" descr="A close up of a logo&#10;&#10;Description automatically generated">
            <a:extLst>
              <a:ext uri="{FF2B5EF4-FFF2-40B4-BE49-F238E27FC236}">
                <a16:creationId xmlns:a16="http://schemas.microsoft.com/office/drawing/2014/main" id="{797845CF-17BD-864C-BFF3-025A9F4987B6}"/>
              </a:ext>
            </a:extLst>
          </p:cNvPr>
          <p:cNvPicPr>
            <a:picLocks noChangeAspect="1"/>
          </p:cNvPicPr>
          <p:nvPr/>
        </p:nvPicPr>
        <p:blipFill>
          <a:blip r:embed="rId4">
            <a:alphaModFix amt="5000"/>
          </a:blip>
          <a:stretch>
            <a:fillRect/>
          </a:stretch>
        </p:blipFill>
        <p:spPr>
          <a:xfrm>
            <a:off x="5842074" y="4161693"/>
            <a:ext cx="2055295" cy="2061600"/>
          </a:xfrm>
          <a:prstGeom prst="rect">
            <a:avLst/>
          </a:prstGeom>
        </p:spPr>
      </p:pic>
      <p:sp>
        <p:nvSpPr>
          <p:cNvPr id="11" name="TextBox 10">
            <a:extLst>
              <a:ext uri="{FF2B5EF4-FFF2-40B4-BE49-F238E27FC236}">
                <a16:creationId xmlns:a16="http://schemas.microsoft.com/office/drawing/2014/main" id="{1AA30ED4-F624-4C40-AD55-2FFAA9644453}"/>
              </a:ext>
            </a:extLst>
          </p:cNvPr>
          <p:cNvSpPr txBox="1"/>
          <p:nvPr/>
        </p:nvSpPr>
        <p:spPr>
          <a:xfrm>
            <a:off x="648000" y="1296000"/>
            <a:ext cx="7200000" cy="1390189"/>
          </a:xfrm>
          <a:prstGeom prst="rect">
            <a:avLst/>
          </a:prstGeom>
          <a:noFill/>
        </p:spPr>
        <p:txBody>
          <a:bodyPr wrap="square" lIns="0" tIns="0" rIns="0" bIns="0" rtlCol="0" anchor="t">
            <a:spAutoFit/>
          </a:bodyPr>
          <a:lstStyle/>
          <a:p>
            <a:pPr defTabSz="6480000">
              <a:lnSpc>
                <a:spcPts val="1800"/>
              </a:lnSpc>
              <a:spcBef>
                <a:spcPts val="500"/>
              </a:spcBef>
            </a:pPr>
            <a:r>
              <a:rPr lang="en-IE" sz="2800" b="1" dirty="0">
                <a:solidFill>
                  <a:schemeClr val="bg1"/>
                </a:solidFill>
                <a:latin typeface="Verdana" panose="020B0604030504040204" pitchFamily="34" charset="0"/>
                <a:ea typeface="Verdana" panose="020B0604030504040204" pitchFamily="34" charset="0"/>
                <a:cs typeface="Verdana" panose="020B0604030504040204" pitchFamily="34" charset="0"/>
              </a:rPr>
              <a:t>CONTENTS</a:t>
            </a:r>
          </a:p>
          <a:p>
            <a:pPr defTabSz="6480000">
              <a:lnSpc>
                <a:spcPts val="1800"/>
              </a:lnSpc>
              <a:spcBef>
                <a:spcPts val="500"/>
              </a:spcBef>
            </a:pPr>
            <a:endParaRPr lang="en-IE" sz="1400" dirty="0">
              <a:latin typeface="Verdana" panose="020B0604030504040204" pitchFamily="34" charset="0"/>
              <a:ea typeface="Verdana" panose="020B0604030504040204" pitchFamily="34" charset="0"/>
              <a:cs typeface="Verdana" panose="020B0604030504040204" pitchFamily="34" charset="0"/>
            </a:endParaRPr>
          </a:p>
          <a:p>
            <a:pPr marL="285750" indent="-285750" defTabSz="6480000">
              <a:lnSpc>
                <a:spcPts val="1800"/>
              </a:lnSpc>
              <a:spcBef>
                <a:spcPts val="500"/>
              </a:spcBef>
              <a:buFont typeface="Arial" panose="020B0604020202020204" pitchFamily="34" charset="0"/>
              <a:buChar char="•"/>
            </a:pPr>
            <a:r>
              <a:rPr lang="en-IE" sz="1400" dirty="0">
                <a:latin typeface="Verdana"/>
                <a:ea typeface="Verdana"/>
                <a:cs typeface="Verdana" panose="020B0604030504040204" pitchFamily="34" charset="0"/>
              </a:rPr>
              <a:t>Introduction                                                                 3</a:t>
            </a:r>
          </a:p>
          <a:p>
            <a:pPr marL="285750" indent="-285750" defTabSz="6480000">
              <a:lnSpc>
                <a:spcPts val="1800"/>
              </a:lnSpc>
              <a:spcBef>
                <a:spcPts val="500"/>
              </a:spcBef>
              <a:buFont typeface="Arial" panose="020B0604020202020204" pitchFamily="34" charset="0"/>
              <a:buChar char="•"/>
            </a:pPr>
            <a:r>
              <a:rPr lang="en-IE" sz="1400" dirty="0">
                <a:latin typeface="Verdana"/>
                <a:ea typeface="Verdana"/>
                <a:cs typeface="Verdana" panose="020B0604030504040204" pitchFamily="34" charset="0"/>
              </a:rPr>
              <a:t>Optimising Conversion Checklist                                     4</a:t>
            </a:r>
          </a:p>
          <a:p>
            <a:pPr marL="285750" indent="-285750" defTabSz="6480000">
              <a:lnSpc>
                <a:spcPts val="1800"/>
              </a:lnSpc>
              <a:spcBef>
                <a:spcPts val="500"/>
              </a:spcBef>
              <a:buFont typeface="Arial" panose="020B0604020202020204" pitchFamily="34" charset="0"/>
              <a:buChar char="•"/>
            </a:pPr>
            <a:endParaRPr lang="en-US" sz="14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557103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38916B-DA9C-9647-8912-1EFB06C26CC4}"/>
              </a:ext>
            </a:extLst>
          </p:cNvPr>
          <p:cNvPicPr>
            <a:picLocks noChangeAspect="1"/>
          </p:cNvPicPr>
          <p:nvPr/>
        </p:nvPicPr>
        <p:blipFill>
          <a:blip r:embed="rId2"/>
          <a:stretch>
            <a:fillRect/>
          </a:stretch>
        </p:blipFill>
        <p:spPr>
          <a:xfrm>
            <a:off x="0" y="986400"/>
            <a:ext cx="12192000" cy="5873262"/>
          </a:xfrm>
          <a:prstGeom prst="rect">
            <a:avLst/>
          </a:prstGeom>
        </p:spPr>
      </p:pic>
      <p:sp>
        <p:nvSpPr>
          <p:cNvPr id="5" name="TextBox 4">
            <a:extLst>
              <a:ext uri="{FF2B5EF4-FFF2-40B4-BE49-F238E27FC236}">
                <a16:creationId xmlns:a16="http://schemas.microsoft.com/office/drawing/2014/main" id="{7AD5AF6A-9E83-134B-A444-AA249A149036}"/>
              </a:ext>
            </a:extLst>
          </p:cNvPr>
          <p:cNvSpPr txBox="1"/>
          <p:nvPr/>
        </p:nvSpPr>
        <p:spPr>
          <a:xfrm>
            <a:off x="972000" y="1800000"/>
            <a:ext cx="5760000" cy="2606226"/>
          </a:xfrm>
          <a:prstGeom prst="rect">
            <a:avLst/>
          </a:prstGeom>
          <a:noFill/>
        </p:spPr>
        <p:txBody>
          <a:bodyPr wrap="square" lIns="0" tIns="0" rIns="0" bIns="0" rtlCol="0" anchor="t">
            <a:spAutoFit/>
          </a:bodyPr>
          <a:lstStyle/>
          <a:p>
            <a:pPr>
              <a:lnSpc>
                <a:spcPct val="107000"/>
              </a:lnSpc>
              <a:spcBef>
                <a:spcPts val="1200"/>
              </a:spcBef>
            </a:pPr>
            <a:r>
              <a:rPr lang="en-IE" sz="2400" b="1" kern="0" cap="all" dirty="0">
                <a:solidFill>
                  <a:schemeClr val="bg1"/>
                </a:solidFill>
                <a:latin typeface="Verdana" panose="020B0604030504040204" pitchFamily="34" charset="0"/>
                <a:ea typeface="Times New Roman" panose="02020603050405020304" pitchFamily="18" charset="0"/>
                <a:cs typeface="Times New Roman" panose="02020603050405020304" pitchFamily="18" charset="0"/>
              </a:rPr>
              <a:t>INTRODUCTION</a:t>
            </a:r>
          </a:p>
          <a:p>
            <a:pPr>
              <a:lnSpc>
                <a:spcPct val="107000"/>
              </a:lnSpc>
              <a:spcBef>
                <a:spcPts val="1200"/>
              </a:spcBef>
            </a:pPr>
            <a:endParaRPr lang="en-IE" sz="2400" b="1" kern="0" cap="all" dirty="0">
              <a:solidFill>
                <a:schemeClr val="bg1"/>
              </a:solidFill>
              <a:latin typeface="Verdana" panose="020B0604030504040204" pitchFamily="34" charset="0"/>
              <a:ea typeface="Verdana" panose="020B0604030504040204" pitchFamily="34" charset="0"/>
              <a:cs typeface="Times New Roman" panose="02020603050405020304" pitchFamily="18" charset="0"/>
            </a:endParaRPr>
          </a:p>
          <a:p>
            <a:pPr algn="just"/>
            <a:r>
              <a:rPr lang="en-IE" dirty="0">
                <a:solidFill>
                  <a:schemeClr val="bg1"/>
                </a:solidFill>
                <a:latin typeface="Verdana"/>
                <a:ea typeface="Verdana"/>
                <a:cs typeface="Verdana" panose="020B0604030504040204" pitchFamily="34" charset="0"/>
              </a:rPr>
              <a:t>When you start a take bookings through your website you need to do everything you can to convert more of your visitors. The following tactics provide practical guidance on what you can do to increase conversions/sales. </a:t>
            </a:r>
            <a:endParaRPr lang="en-IE"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IE"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6" name="Picture 5" descr="A close up of a logo&#10;&#10;Description automatically generated">
            <a:extLst>
              <a:ext uri="{FF2B5EF4-FFF2-40B4-BE49-F238E27FC236}">
                <a16:creationId xmlns:a16="http://schemas.microsoft.com/office/drawing/2014/main" id="{053DFE5C-F5D6-D640-AD10-30ACB2EE6768}"/>
              </a:ext>
            </a:extLst>
          </p:cNvPr>
          <p:cNvPicPr>
            <a:picLocks noChangeAspect="1"/>
          </p:cNvPicPr>
          <p:nvPr/>
        </p:nvPicPr>
        <p:blipFill>
          <a:blip r:embed="rId3">
            <a:alphaModFix amt="15000"/>
          </a:blip>
          <a:stretch>
            <a:fillRect/>
          </a:stretch>
        </p:blipFill>
        <p:spPr>
          <a:xfrm>
            <a:off x="7460761" y="1718700"/>
            <a:ext cx="4140200" cy="4152900"/>
          </a:xfrm>
          <a:prstGeom prst="rect">
            <a:avLst/>
          </a:prstGeom>
        </p:spPr>
      </p:pic>
      <p:pic>
        <p:nvPicPr>
          <p:cNvPr id="7" name="Picture 6" descr="A close up of a logo&#10;&#10;Description automatically generated">
            <a:extLst>
              <a:ext uri="{FF2B5EF4-FFF2-40B4-BE49-F238E27FC236}">
                <a16:creationId xmlns:a16="http://schemas.microsoft.com/office/drawing/2014/main" id="{971FB32E-90DA-B342-A734-86401F8A221B}"/>
              </a:ext>
            </a:extLst>
          </p:cNvPr>
          <p:cNvPicPr>
            <a:picLocks noChangeAspect="1"/>
          </p:cNvPicPr>
          <p:nvPr/>
        </p:nvPicPr>
        <p:blipFill>
          <a:blip r:embed="rId3">
            <a:alphaModFix amt="10000"/>
          </a:blip>
          <a:stretch>
            <a:fillRect/>
          </a:stretch>
        </p:blipFill>
        <p:spPr>
          <a:xfrm>
            <a:off x="5842074" y="4161693"/>
            <a:ext cx="2055295" cy="2061600"/>
          </a:xfrm>
          <a:prstGeom prst="rect">
            <a:avLst/>
          </a:prstGeom>
        </p:spPr>
      </p:pic>
      <p:sp>
        <p:nvSpPr>
          <p:cNvPr id="8" name="Rectangle 7">
            <a:extLst>
              <a:ext uri="{FF2B5EF4-FFF2-40B4-BE49-F238E27FC236}">
                <a16:creationId xmlns:a16="http://schemas.microsoft.com/office/drawing/2014/main" id="{BF7C9322-54B5-9449-9A7D-5BA4E869EBE4}"/>
              </a:ext>
            </a:extLst>
          </p:cNvPr>
          <p:cNvSpPr/>
          <p:nvPr/>
        </p:nvSpPr>
        <p:spPr>
          <a:xfrm>
            <a:off x="999781" y="2397411"/>
            <a:ext cx="5760000" cy="54000"/>
          </a:xfrm>
          <a:prstGeom prst="rect">
            <a:avLst/>
          </a:prstGeom>
          <a:solidFill>
            <a:srgbClr val="F5B8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2773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29D6318-4BC0-1948-B339-0D37D7C0D2BC}"/>
              </a:ext>
            </a:extLst>
          </p:cNvPr>
          <p:cNvGraphicFramePr>
            <a:graphicFrameLocks noGrp="1"/>
          </p:cNvGraphicFramePr>
          <p:nvPr>
            <p:extLst>
              <p:ext uri="{D42A27DB-BD31-4B8C-83A1-F6EECF244321}">
                <p14:modId xmlns:p14="http://schemas.microsoft.com/office/powerpoint/2010/main" val="3560700276"/>
              </p:ext>
            </p:extLst>
          </p:nvPr>
        </p:nvGraphicFramePr>
        <p:xfrm>
          <a:off x="390312" y="1697545"/>
          <a:ext cx="11548260" cy="4116089"/>
        </p:xfrm>
        <a:graphic>
          <a:graphicData uri="http://schemas.openxmlformats.org/drawingml/2006/table">
            <a:tbl>
              <a:tblPr firstRow="1" firstCol="1" bandRow="1">
                <a:tableStyleId>{5C22544A-7EE6-4342-B048-85BDC9FD1C3A}</a:tableStyleId>
              </a:tblPr>
              <a:tblGrid>
                <a:gridCol w="1917962">
                  <a:extLst>
                    <a:ext uri="{9D8B030D-6E8A-4147-A177-3AD203B41FA5}">
                      <a16:colId xmlns:a16="http://schemas.microsoft.com/office/drawing/2014/main" val="4270802643"/>
                    </a:ext>
                  </a:extLst>
                </a:gridCol>
                <a:gridCol w="6584293">
                  <a:extLst>
                    <a:ext uri="{9D8B030D-6E8A-4147-A177-3AD203B41FA5}">
                      <a16:colId xmlns:a16="http://schemas.microsoft.com/office/drawing/2014/main" val="1782259821"/>
                    </a:ext>
                  </a:extLst>
                </a:gridCol>
                <a:gridCol w="1999902">
                  <a:extLst>
                    <a:ext uri="{9D8B030D-6E8A-4147-A177-3AD203B41FA5}">
                      <a16:colId xmlns:a16="http://schemas.microsoft.com/office/drawing/2014/main" val="3538299903"/>
                    </a:ext>
                  </a:extLst>
                </a:gridCol>
                <a:gridCol w="1046103">
                  <a:extLst>
                    <a:ext uri="{9D8B030D-6E8A-4147-A177-3AD203B41FA5}">
                      <a16:colId xmlns:a16="http://schemas.microsoft.com/office/drawing/2014/main" val="2255642947"/>
                    </a:ext>
                  </a:extLst>
                </a:gridCol>
              </a:tblGrid>
              <a:tr h="429206">
                <a:tc>
                  <a:txBody>
                    <a:bodyPr/>
                    <a:lstStyle/>
                    <a:p>
                      <a:pPr algn="ctr">
                        <a:lnSpc>
                          <a:spcPct val="107000"/>
                        </a:lnSpc>
                        <a:spcBef>
                          <a:spcPts val="600"/>
                        </a:spcBef>
                        <a:spcAft>
                          <a:spcPts val="600"/>
                        </a:spcAft>
                      </a:pPr>
                      <a:r>
                        <a:rPr lang="en-GB" sz="1400" dirty="0">
                          <a:effectLst/>
                          <a:latin typeface="Verdana" panose="020B0604030504040204" pitchFamily="34" charset="0"/>
                          <a:ea typeface="Verdana" panose="020B0604030504040204" pitchFamily="34" charset="0"/>
                          <a:cs typeface="Verdana" panose="020B0604030504040204" pitchFamily="34" charset="0"/>
                        </a:rPr>
                        <a:t>Item</a:t>
                      </a:r>
                      <a:endParaRPr lang="en-IE" sz="14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solidFill>
                      <a:srgbClr val="317195">
                        <a:alpha val="50000"/>
                      </a:srgbClr>
                    </a:solidFill>
                  </a:tcPr>
                </a:tc>
                <a:tc>
                  <a:txBody>
                    <a:bodyPr/>
                    <a:lstStyle/>
                    <a:p>
                      <a:pPr algn="ctr">
                        <a:lnSpc>
                          <a:spcPct val="107000"/>
                        </a:lnSpc>
                        <a:spcBef>
                          <a:spcPts val="600"/>
                        </a:spcBef>
                        <a:spcAft>
                          <a:spcPts val="600"/>
                        </a:spcAft>
                      </a:pPr>
                      <a:r>
                        <a:rPr lang="en-GB" sz="1400" dirty="0">
                          <a:effectLst/>
                          <a:latin typeface="Verdana" panose="020B0604030504040204" pitchFamily="34" charset="0"/>
                          <a:ea typeface="Verdana" panose="020B0604030504040204" pitchFamily="34" charset="0"/>
                          <a:cs typeface="Verdana" panose="020B0604030504040204" pitchFamily="34" charset="0"/>
                        </a:rPr>
                        <a:t>Description</a:t>
                      </a:r>
                      <a:endParaRPr lang="en-IE" sz="14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solidFill>
                      <a:srgbClr val="317195">
                        <a:alpha val="50000"/>
                      </a:srgbClr>
                    </a:solidFill>
                  </a:tcPr>
                </a:tc>
                <a:tc>
                  <a:txBody>
                    <a:bodyPr/>
                    <a:lstStyle/>
                    <a:p>
                      <a:pPr algn="ctr">
                        <a:lnSpc>
                          <a:spcPct val="107000"/>
                        </a:lnSpc>
                        <a:spcBef>
                          <a:spcPts val="600"/>
                        </a:spcBef>
                        <a:spcAft>
                          <a:spcPts val="600"/>
                        </a:spcAft>
                      </a:pPr>
                      <a:r>
                        <a:rPr lang="en-GB" sz="1400">
                          <a:effectLst/>
                          <a:latin typeface="Verdana"/>
                          <a:ea typeface="Verdana"/>
                          <a:cs typeface="Verdana" panose="020B0604030504040204" pitchFamily="34" charset="0"/>
                        </a:rPr>
                        <a:t>Completion Date</a:t>
                      </a:r>
                      <a:endParaRPr lang="en-IE" sz="1400" dirty="0">
                        <a:effectLst/>
                        <a:latin typeface="Verdana"/>
                        <a:ea typeface="Verdana"/>
                        <a:cs typeface="Verdana" panose="020B0604030504040204" pitchFamily="34" charset="0"/>
                      </a:endParaRPr>
                    </a:p>
                  </a:txBody>
                  <a:tcPr marL="68580" marR="68580" marT="0" marB="0" anchor="ctr">
                    <a:solidFill>
                      <a:srgbClr val="317195">
                        <a:alpha val="50000"/>
                      </a:srgbClr>
                    </a:solidFill>
                  </a:tcPr>
                </a:tc>
                <a:tc>
                  <a:txBody>
                    <a:bodyPr/>
                    <a:lstStyle/>
                    <a:p>
                      <a:pPr algn="ctr">
                        <a:lnSpc>
                          <a:spcPct val="107000"/>
                        </a:lnSpc>
                        <a:spcBef>
                          <a:spcPts val="600"/>
                        </a:spcBef>
                        <a:spcAft>
                          <a:spcPts val="600"/>
                        </a:spcAft>
                      </a:pPr>
                      <a:r>
                        <a:rPr lang="en-GB" sz="1400">
                          <a:effectLst/>
                          <a:latin typeface="Verdana"/>
                          <a:ea typeface="Verdana"/>
                          <a:cs typeface="Verdana" panose="020B0604030504040204" pitchFamily="34" charset="0"/>
                        </a:rPr>
                        <a:t>Status</a:t>
                      </a:r>
                      <a:endParaRPr lang="en-IE" sz="1400" dirty="0">
                        <a:effectLst/>
                        <a:latin typeface="Verdana"/>
                        <a:ea typeface="Verdana"/>
                        <a:cs typeface="Verdana" panose="020B0604030504040204" pitchFamily="34" charset="0"/>
                      </a:endParaRPr>
                    </a:p>
                  </a:txBody>
                  <a:tcPr marL="68580" marR="68580" marT="0" marB="0" anchor="ctr">
                    <a:solidFill>
                      <a:srgbClr val="317195">
                        <a:alpha val="50000"/>
                      </a:srgbClr>
                    </a:solidFill>
                  </a:tcPr>
                </a:tc>
                <a:extLst>
                  <a:ext uri="{0D108BD9-81ED-4DB2-BD59-A6C34878D82A}">
                    <a16:rowId xmlns:a16="http://schemas.microsoft.com/office/drawing/2014/main" val="2833588016"/>
                  </a:ext>
                </a:extLst>
              </a:tr>
              <a:tr h="1027415">
                <a:tc>
                  <a:txBody>
                    <a:bodyPr/>
                    <a:lstStyle/>
                    <a:p>
                      <a:pPr>
                        <a:lnSpc>
                          <a:spcPct val="107000"/>
                        </a:lnSpc>
                        <a:spcAft>
                          <a:spcPts val="0"/>
                        </a:spcAft>
                      </a:pPr>
                      <a:r>
                        <a:rPr lang="en-IE" sz="1400">
                          <a:effectLst/>
                          <a:latin typeface="Verdana"/>
                          <a:ea typeface="Verdana"/>
                          <a:cs typeface="Verdana" panose="020B0604030504040204" pitchFamily="34" charset="0"/>
                        </a:rPr>
                        <a:t>Have you completed the content reassurance checklist? </a:t>
                      </a:r>
                      <a:endParaRPr lang="en-IE" sz="14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72000" marB="72000">
                    <a:solidFill>
                      <a:srgbClr val="317195">
                        <a:alpha val="50000"/>
                      </a:srgbClr>
                    </a:solidFill>
                  </a:tcPr>
                </a:tc>
                <a:tc>
                  <a:txBody>
                    <a:bodyPr/>
                    <a:lstStyle/>
                    <a:p>
                      <a:pPr algn="just"/>
                      <a:r>
                        <a:rPr lang="en-IE" sz="1400">
                          <a:latin typeface="Verdana"/>
                          <a:ea typeface="Verdana"/>
                          <a:cs typeface="Verdana" panose="020B0604030504040204" pitchFamily="34" charset="0"/>
                        </a:rPr>
                        <a:t>If you haven’t updated your website content sufficiently because of COVID-19 this will impact your conversions.  People need to know they are going to a safe place, that their money is safe, and they are still going to have an enjoyable experience.</a:t>
                      </a:r>
                      <a:endParaRPr lang="en-IE" sz="1400" dirty="0">
                        <a:latin typeface="Verdana"/>
                        <a:ea typeface="Verdana"/>
                        <a:cs typeface="Verdana" panose="020B0604030504040204" pitchFamily="34" charset="0"/>
                      </a:endParaRPr>
                    </a:p>
                  </a:txBody>
                  <a:tcPr marL="68400" marR="68400" marT="72000" marB="72000">
                    <a:solidFill>
                      <a:srgbClr val="FFEEB9"/>
                    </a:solidFill>
                  </a:tcPr>
                </a:tc>
                <a:tc>
                  <a:txBody>
                    <a:bodyPr/>
                    <a:lstStyle/>
                    <a:p>
                      <a:pPr>
                        <a:lnSpc>
                          <a:spcPct val="107000"/>
                        </a:lnSpc>
                        <a:spcAft>
                          <a:spcPts val="0"/>
                        </a:spcAft>
                      </a:pPr>
                      <a:endParaRPr lang="en-IE" sz="1100" dirty="0">
                        <a:effectLst/>
                        <a:latin typeface="Verdana" panose="020B0604030504040204" pitchFamily="34" charset="0"/>
                        <a:ea typeface="Verdana" panose="020B0604030504040204" pitchFamily="34" charset="0"/>
                        <a:cs typeface="Verdana" panose="020B0604030504040204" pitchFamily="34" charset="0"/>
                      </a:endParaRPr>
                    </a:p>
                  </a:txBody>
                  <a:tcPr marL="68400" marR="68400" marT="72000" marB="72000">
                    <a:solidFill>
                      <a:srgbClr val="FFEEB9"/>
                    </a:solidFill>
                  </a:tcPr>
                </a:tc>
                <a:tc>
                  <a:txBody>
                    <a:bodyPr/>
                    <a:lstStyle/>
                    <a:p>
                      <a:pPr>
                        <a:lnSpc>
                          <a:spcPct val="107000"/>
                        </a:lnSpc>
                        <a:spcAft>
                          <a:spcPts val="0"/>
                        </a:spcAft>
                      </a:pPr>
                      <a:endParaRPr lang="en-IE" sz="1100" dirty="0">
                        <a:effectLst/>
                        <a:latin typeface="Verdana" panose="020B0604030504040204" pitchFamily="34" charset="0"/>
                        <a:ea typeface="Verdana" panose="020B0604030504040204" pitchFamily="34" charset="0"/>
                        <a:cs typeface="Verdana" panose="020B0604030504040204" pitchFamily="34" charset="0"/>
                      </a:endParaRPr>
                    </a:p>
                  </a:txBody>
                  <a:tcPr marL="68400" marR="68400" marT="72000" marB="72000">
                    <a:solidFill>
                      <a:srgbClr val="FFEEB9"/>
                    </a:solidFill>
                  </a:tcPr>
                </a:tc>
                <a:extLst>
                  <a:ext uri="{0D108BD9-81ED-4DB2-BD59-A6C34878D82A}">
                    <a16:rowId xmlns:a16="http://schemas.microsoft.com/office/drawing/2014/main" val="4188881999"/>
                  </a:ext>
                </a:extLst>
              </a:tr>
              <a:tr h="0">
                <a:tc>
                  <a:txBody>
                    <a:bodyPr/>
                    <a:lstStyle/>
                    <a:p>
                      <a:pPr>
                        <a:lnSpc>
                          <a:spcPct val="107000"/>
                        </a:lnSpc>
                        <a:spcAft>
                          <a:spcPts val="0"/>
                        </a:spcAft>
                      </a:pPr>
                      <a:r>
                        <a:rPr lang="en-IE" sz="1400" dirty="0">
                          <a:effectLst/>
                          <a:latin typeface="Verdana" panose="020B0604030504040204" pitchFamily="34" charset="0"/>
                          <a:ea typeface="Verdana" panose="020B0604030504040204" pitchFamily="34" charset="0"/>
                          <a:cs typeface="Verdana" panose="020B0604030504040204" pitchFamily="34" charset="0"/>
                        </a:rPr>
                        <a:t>Do you have a dedicated page for your offer(s)? </a:t>
                      </a:r>
                    </a:p>
                  </a:txBody>
                  <a:tcPr marL="68580" marR="68580" marT="72000" marB="72000">
                    <a:solidFill>
                      <a:srgbClr val="317195">
                        <a:alpha val="50000"/>
                      </a:srgbClr>
                    </a:solidFill>
                  </a:tcPr>
                </a:tc>
                <a:tc>
                  <a:txBody>
                    <a:bodyPr/>
                    <a:lstStyle/>
                    <a:p>
                      <a:pPr algn="just"/>
                      <a:r>
                        <a:rPr lang="en-IE" sz="1400" dirty="0">
                          <a:latin typeface="Verdana" panose="020B0604030504040204" pitchFamily="34" charset="0"/>
                          <a:ea typeface="Verdana" panose="020B0604030504040204" pitchFamily="34" charset="0"/>
                          <a:cs typeface="Verdana" panose="020B0604030504040204" pitchFamily="34" charset="0"/>
                        </a:rPr>
                        <a:t>Sending people to your home page is not the best thing to do to promote your offers.  You should create a page specific to that offer or group of offers.  Please refer to our landing page template which will show you the best way to structure this page.</a:t>
                      </a:r>
                      <a:endParaRPr lang="en-US" sz="1400" dirty="0">
                        <a:latin typeface="Verdana" panose="020B0604030504040204" pitchFamily="34" charset="0"/>
                        <a:ea typeface="Verdana" panose="020B0604030504040204" pitchFamily="34" charset="0"/>
                        <a:cs typeface="Verdana" panose="020B0604030504040204" pitchFamily="34" charset="0"/>
                      </a:endParaRPr>
                    </a:p>
                  </a:txBody>
                  <a:tcPr marL="68400" marR="68400" marT="72000" marB="72000">
                    <a:solidFill>
                      <a:srgbClr val="FFEEB9">
                        <a:alpha val="50000"/>
                      </a:srgbClr>
                    </a:solidFill>
                  </a:tcPr>
                </a:tc>
                <a:tc>
                  <a:txBody>
                    <a:bodyPr/>
                    <a:lstStyle/>
                    <a:p>
                      <a:pPr>
                        <a:lnSpc>
                          <a:spcPct val="107000"/>
                        </a:lnSpc>
                        <a:spcAft>
                          <a:spcPts val="0"/>
                        </a:spcAft>
                      </a:pPr>
                      <a:endParaRPr lang="en-IE" sz="1100">
                        <a:effectLst/>
                        <a:latin typeface="Verdana" panose="020B0604030504040204" pitchFamily="34" charset="0"/>
                        <a:ea typeface="Verdana" panose="020B0604030504040204" pitchFamily="34" charset="0"/>
                        <a:cs typeface="Verdana" panose="020B0604030504040204" pitchFamily="34" charset="0"/>
                      </a:endParaRPr>
                    </a:p>
                  </a:txBody>
                  <a:tcPr marL="68400" marR="68400" marT="72000" marB="72000">
                    <a:solidFill>
                      <a:srgbClr val="FFEEB9">
                        <a:alpha val="50000"/>
                      </a:srgbClr>
                    </a:solidFill>
                  </a:tcPr>
                </a:tc>
                <a:tc>
                  <a:txBody>
                    <a:bodyPr/>
                    <a:lstStyle/>
                    <a:p>
                      <a:pPr>
                        <a:lnSpc>
                          <a:spcPct val="107000"/>
                        </a:lnSpc>
                        <a:spcAft>
                          <a:spcPts val="0"/>
                        </a:spcAft>
                      </a:pPr>
                      <a:endParaRPr lang="en-IE" sz="1100" dirty="0">
                        <a:effectLst/>
                        <a:latin typeface="Verdana" panose="020B0604030504040204" pitchFamily="34" charset="0"/>
                        <a:ea typeface="Verdana" panose="020B0604030504040204" pitchFamily="34" charset="0"/>
                        <a:cs typeface="Verdana" panose="020B0604030504040204" pitchFamily="34" charset="0"/>
                      </a:endParaRPr>
                    </a:p>
                  </a:txBody>
                  <a:tcPr marL="68400" marR="68400" marT="72000" marB="72000">
                    <a:solidFill>
                      <a:srgbClr val="FFEEB9">
                        <a:alpha val="50000"/>
                      </a:srgbClr>
                    </a:solidFill>
                  </a:tcPr>
                </a:tc>
                <a:extLst>
                  <a:ext uri="{0D108BD9-81ED-4DB2-BD59-A6C34878D82A}">
                    <a16:rowId xmlns:a16="http://schemas.microsoft.com/office/drawing/2014/main" val="2174170578"/>
                  </a:ext>
                </a:extLst>
              </a:tr>
              <a:tr h="0">
                <a:tc>
                  <a:txBody>
                    <a:bodyPr/>
                    <a:lstStyle/>
                    <a:p>
                      <a:pPr>
                        <a:lnSpc>
                          <a:spcPct val="107000"/>
                        </a:lnSpc>
                        <a:spcAft>
                          <a:spcPts val="0"/>
                        </a:spcAft>
                      </a:pPr>
                      <a:r>
                        <a:rPr lang="en-US" sz="1400" b="1" kern="1200" dirty="0">
                          <a:solidFill>
                            <a:schemeClr val="lt1"/>
                          </a:solidFill>
                          <a:effectLst/>
                          <a:latin typeface="Verdana" panose="020B0604030504040204" pitchFamily="34" charset="0"/>
                          <a:ea typeface="Verdana" panose="020B0604030504040204" pitchFamily="34" charset="0"/>
                          <a:cs typeface="+mn-cs"/>
                        </a:rPr>
                        <a:t>Have you tested the offer?</a:t>
                      </a:r>
                      <a:endParaRPr lang="en-IE" sz="14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72000" marB="72000">
                    <a:solidFill>
                      <a:srgbClr val="317195">
                        <a:alpha val="50000"/>
                      </a:srgbClr>
                    </a:solidFill>
                  </a:tcPr>
                </a:tc>
                <a:tc>
                  <a:txBody>
                    <a:bodyPr/>
                    <a:lstStyle/>
                    <a:p>
                      <a:pPr marL="0" algn="just" defTabSz="914400" rtl="0" eaLnBrk="1" latinLnBrk="0" hangingPunct="1"/>
                      <a:r>
                        <a:rPr lang="en-US" sz="1400" kern="1200" dirty="0">
                          <a:solidFill>
                            <a:schemeClr val="dk1"/>
                          </a:solidFill>
                          <a:effectLst/>
                          <a:latin typeface="Verdana" panose="020B0604030504040204" pitchFamily="34" charset="0"/>
                          <a:ea typeface="Verdana" panose="020B0604030504040204" pitchFamily="34" charset="0"/>
                          <a:cs typeface="+mn-cs"/>
                        </a:rPr>
                        <a:t>No matter how good you are at creating the content, imagery, CTAs, etc. for the dedicated landing page, you still need to test it.  One of the best ways of testing is to have 2 different pages with the same offer and send 50% of traffic to one page and 50% to the other page.  There are various tools available to do this automatically such as </a:t>
                      </a:r>
                      <a:r>
                        <a:rPr lang="en-US" sz="1400" u="sng" kern="1200" dirty="0">
                          <a:solidFill>
                            <a:schemeClr val="dk1"/>
                          </a:solidFill>
                          <a:effectLst/>
                          <a:latin typeface="Verdana" panose="020B0604030504040204" pitchFamily="34" charset="0"/>
                          <a:ea typeface="Verdana" panose="020B0604030504040204" pitchFamily="34" charset="0"/>
                          <a:cs typeface="+mn-cs"/>
                          <a:hlinkClick r:id="rId2"/>
                        </a:rPr>
                        <a:t>Google experiments</a:t>
                      </a:r>
                      <a:r>
                        <a:rPr lang="en-US" sz="1400" u="sng" kern="1200" dirty="0">
                          <a:solidFill>
                            <a:schemeClr val="dk1"/>
                          </a:solidFill>
                          <a:effectLst/>
                          <a:latin typeface="Verdana" panose="020B0604030504040204" pitchFamily="34" charset="0"/>
                          <a:ea typeface="Verdana" panose="020B0604030504040204" pitchFamily="34" charset="0"/>
                          <a:cs typeface="+mn-cs"/>
                        </a:rPr>
                        <a:t>. </a:t>
                      </a:r>
                      <a:endParaRPr lang="en-US" sz="1400" kern="1200" dirty="0">
                        <a:solidFill>
                          <a:schemeClr val="dk1"/>
                        </a:solidFill>
                        <a:latin typeface="Verdana" panose="020B0604030504040204" pitchFamily="34" charset="0"/>
                        <a:ea typeface="Verdana" panose="020B0604030504040204" pitchFamily="34" charset="0"/>
                        <a:cs typeface="Verdana" panose="020B0604030504040204" pitchFamily="34" charset="0"/>
                      </a:endParaRPr>
                    </a:p>
                  </a:txBody>
                  <a:tcPr marL="68400" marR="68400" marT="72000" marB="72000">
                    <a:solidFill>
                      <a:schemeClr val="accent4">
                        <a:lumMod val="60000"/>
                        <a:lumOff val="40000"/>
                        <a:alpha val="50000"/>
                      </a:schemeClr>
                    </a:solidFill>
                  </a:tcPr>
                </a:tc>
                <a:tc>
                  <a:txBody>
                    <a:bodyPr/>
                    <a:lstStyle/>
                    <a:p>
                      <a:pPr marL="0" algn="just" defTabSz="914400" rtl="0" eaLnBrk="1" latinLnBrk="0" hangingPunct="1">
                        <a:lnSpc>
                          <a:spcPct val="107000"/>
                        </a:lnSpc>
                        <a:spcAft>
                          <a:spcPts val="0"/>
                        </a:spcAft>
                      </a:pPr>
                      <a:endParaRPr lang="en-IE" sz="1400" kern="1200">
                        <a:solidFill>
                          <a:schemeClr val="dk1"/>
                        </a:solidFill>
                        <a:latin typeface="Verdana" panose="020B0604030504040204" pitchFamily="34" charset="0"/>
                        <a:ea typeface="Verdana" panose="020B0604030504040204" pitchFamily="34" charset="0"/>
                        <a:cs typeface="Verdana" panose="020B0604030504040204" pitchFamily="34" charset="0"/>
                      </a:endParaRPr>
                    </a:p>
                  </a:txBody>
                  <a:tcPr marL="68400" marR="68400" marT="72000" marB="72000">
                    <a:solidFill>
                      <a:schemeClr val="accent4">
                        <a:lumMod val="60000"/>
                        <a:lumOff val="40000"/>
                        <a:alpha val="50000"/>
                      </a:schemeClr>
                    </a:solidFill>
                  </a:tcPr>
                </a:tc>
                <a:tc>
                  <a:txBody>
                    <a:bodyPr/>
                    <a:lstStyle/>
                    <a:p>
                      <a:pPr marL="0" algn="just" defTabSz="914400" rtl="0" eaLnBrk="1" latinLnBrk="0" hangingPunct="1">
                        <a:lnSpc>
                          <a:spcPct val="107000"/>
                        </a:lnSpc>
                        <a:spcAft>
                          <a:spcPts val="0"/>
                        </a:spcAft>
                      </a:pPr>
                      <a:endParaRPr lang="en-IE" sz="1400" kern="1200" dirty="0">
                        <a:solidFill>
                          <a:schemeClr val="dk1"/>
                        </a:solidFill>
                        <a:latin typeface="Verdana" panose="020B0604030504040204" pitchFamily="34" charset="0"/>
                        <a:ea typeface="Verdana" panose="020B0604030504040204" pitchFamily="34" charset="0"/>
                        <a:cs typeface="Verdana" panose="020B0604030504040204" pitchFamily="34" charset="0"/>
                      </a:endParaRPr>
                    </a:p>
                  </a:txBody>
                  <a:tcPr marL="68400" marR="68400" marT="72000" marB="72000">
                    <a:solidFill>
                      <a:schemeClr val="accent4">
                        <a:lumMod val="60000"/>
                        <a:lumOff val="40000"/>
                        <a:alpha val="50000"/>
                      </a:schemeClr>
                    </a:solidFill>
                  </a:tcPr>
                </a:tc>
                <a:extLst>
                  <a:ext uri="{0D108BD9-81ED-4DB2-BD59-A6C34878D82A}">
                    <a16:rowId xmlns:a16="http://schemas.microsoft.com/office/drawing/2014/main" val="2152077234"/>
                  </a:ext>
                </a:extLst>
              </a:tr>
            </a:tbl>
          </a:graphicData>
        </a:graphic>
      </p:graphicFrame>
      <p:sp>
        <p:nvSpPr>
          <p:cNvPr id="9" name="Rectangle 8">
            <a:extLst>
              <a:ext uri="{FF2B5EF4-FFF2-40B4-BE49-F238E27FC236}">
                <a16:creationId xmlns:a16="http://schemas.microsoft.com/office/drawing/2014/main" id="{D03943A3-60CF-C642-92FF-B46CBF464D0E}"/>
              </a:ext>
            </a:extLst>
          </p:cNvPr>
          <p:cNvSpPr/>
          <p:nvPr/>
        </p:nvSpPr>
        <p:spPr>
          <a:xfrm>
            <a:off x="390312" y="1243875"/>
            <a:ext cx="7849565" cy="240194"/>
          </a:xfrm>
          <a:prstGeom prst="rect">
            <a:avLst/>
          </a:prstGeom>
        </p:spPr>
        <p:txBody>
          <a:bodyPr wrap="square" lIns="0" tIns="0" rIns="0" bIns="0">
            <a:spAutoFit/>
          </a:bodyPr>
          <a:lstStyle/>
          <a:p>
            <a:pPr>
              <a:lnSpc>
                <a:spcPct val="107000"/>
              </a:lnSpc>
              <a:spcBef>
                <a:spcPts val="200"/>
              </a:spcBef>
            </a:pPr>
            <a:r>
              <a:rPr lang="en-IE" sz="1600" b="1" cap="all" dirty="0">
                <a:solidFill>
                  <a:srgbClr val="A3AF07"/>
                </a:solidFill>
                <a:latin typeface="Verdana" panose="020B0604030504040204" pitchFamily="34" charset="0"/>
                <a:ea typeface="Times New Roman" panose="02020603050405020304" pitchFamily="18" charset="0"/>
                <a:cs typeface="Times New Roman" panose="02020603050405020304" pitchFamily="18" charset="0"/>
              </a:rPr>
              <a:t>Optimizing conversion checklist</a:t>
            </a:r>
          </a:p>
        </p:txBody>
      </p:sp>
    </p:spTree>
    <p:extLst>
      <p:ext uri="{BB962C8B-B14F-4D97-AF65-F5344CB8AC3E}">
        <p14:creationId xmlns:p14="http://schemas.microsoft.com/office/powerpoint/2010/main" val="2270453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29D6318-4BC0-1948-B339-0D37D7C0D2BC}"/>
              </a:ext>
            </a:extLst>
          </p:cNvPr>
          <p:cNvGraphicFramePr>
            <a:graphicFrameLocks noGrp="1"/>
          </p:cNvGraphicFramePr>
          <p:nvPr>
            <p:extLst>
              <p:ext uri="{D42A27DB-BD31-4B8C-83A1-F6EECF244321}">
                <p14:modId xmlns:p14="http://schemas.microsoft.com/office/powerpoint/2010/main" val="1858247235"/>
              </p:ext>
            </p:extLst>
          </p:nvPr>
        </p:nvGraphicFramePr>
        <p:xfrm>
          <a:off x="390312" y="1718093"/>
          <a:ext cx="11548260" cy="4915046"/>
        </p:xfrm>
        <a:graphic>
          <a:graphicData uri="http://schemas.openxmlformats.org/drawingml/2006/table">
            <a:tbl>
              <a:tblPr firstRow="1" firstCol="1" bandRow="1">
                <a:tableStyleId>{5C22544A-7EE6-4342-B048-85BDC9FD1C3A}</a:tableStyleId>
              </a:tblPr>
              <a:tblGrid>
                <a:gridCol w="1917962">
                  <a:extLst>
                    <a:ext uri="{9D8B030D-6E8A-4147-A177-3AD203B41FA5}">
                      <a16:colId xmlns:a16="http://schemas.microsoft.com/office/drawing/2014/main" val="4270802643"/>
                    </a:ext>
                  </a:extLst>
                </a:gridCol>
                <a:gridCol w="6584293">
                  <a:extLst>
                    <a:ext uri="{9D8B030D-6E8A-4147-A177-3AD203B41FA5}">
                      <a16:colId xmlns:a16="http://schemas.microsoft.com/office/drawing/2014/main" val="1782259821"/>
                    </a:ext>
                  </a:extLst>
                </a:gridCol>
                <a:gridCol w="1999902">
                  <a:extLst>
                    <a:ext uri="{9D8B030D-6E8A-4147-A177-3AD203B41FA5}">
                      <a16:colId xmlns:a16="http://schemas.microsoft.com/office/drawing/2014/main" val="3538299903"/>
                    </a:ext>
                  </a:extLst>
                </a:gridCol>
                <a:gridCol w="1046103">
                  <a:extLst>
                    <a:ext uri="{9D8B030D-6E8A-4147-A177-3AD203B41FA5}">
                      <a16:colId xmlns:a16="http://schemas.microsoft.com/office/drawing/2014/main" val="2255642947"/>
                    </a:ext>
                  </a:extLst>
                </a:gridCol>
              </a:tblGrid>
              <a:tr h="429206">
                <a:tc>
                  <a:txBody>
                    <a:bodyPr/>
                    <a:lstStyle/>
                    <a:p>
                      <a:pPr algn="ctr">
                        <a:lnSpc>
                          <a:spcPct val="107000"/>
                        </a:lnSpc>
                        <a:spcBef>
                          <a:spcPts val="600"/>
                        </a:spcBef>
                        <a:spcAft>
                          <a:spcPts val="600"/>
                        </a:spcAft>
                      </a:pPr>
                      <a:r>
                        <a:rPr lang="en-GB" sz="1400" dirty="0">
                          <a:effectLst/>
                          <a:latin typeface="Verdana" panose="020B0604030504040204" pitchFamily="34" charset="0"/>
                          <a:ea typeface="Verdana" panose="020B0604030504040204" pitchFamily="34" charset="0"/>
                          <a:cs typeface="Verdana" panose="020B0604030504040204" pitchFamily="34" charset="0"/>
                        </a:rPr>
                        <a:t>Item</a:t>
                      </a:r>
                      <a:endParaRPr lang="en-IE" sz="14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solidFill>
                      <a:srgbClr val="317195">
                        <a:alpha val="50000"/>
                      </a:srgbClr>
                    </a:solidFill>
                  </a:tcPr>
                </a:tc>
                <a:tc>
                  <a:txBody>
                    <a:bodyPr/>
                    <a:lstStyle/>
                    <a:p>
                      <a:pPr algn="ctr">
                        <a:lnSpc>
                          <a:spcPct val="107000"/>
                        </a:lnSpc>
                        <a:spcBef>
                          <a:spcPts val="600"/>
                        </a:spcBef>
                        <a:spcAft>
                          <a:spcPts val="600"/>
                        </a:spcAft>
                      </a:pPr>
                      <a:r>
                        <a:rPr lang="en-GB" sz="1400" dirty="0">
                          <a:effectLst/>
                          <a:latin typeface="Verdana" panose="020B0604030504040204" pitchFamily="34" charset="0"/>
                          <a:ea typeface="Verdana" panose="020B0604030504040204" pitchFamily="34" charset="0"/>
                          <a:cs typeface="Verdana" panose="020B0604030504040204" pitchFamily="34" charset="0"/>
                        </a:rPr>
                        <a:t>Description</a:t>
                      </a:r>
                      <a:endParaRPr lang="en-IE" sz="14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solidFill>
                      <a:srgbClr val="317195">
                        <a:alpha val="50000"/>
                      </a:srgbClr>
                    </a:solidFill>
                  </a:tcPr>
                </a:tc>
                <a:tc>
                  <a:txBody>
                    <a:bodyPr/>
                    <a:lstStyle/>
                    <a:p>
                      <a:pPr algn="ctr">
                        <a:lnSpc>
                          <a:spcPct val="107000"/>
                        </a:lnSpc>
                        <a:spcBef>
                          <a:spcPts val="600"/>
                        </a:spcBef>
                        <a:spcAft>
                          <a:spcPts val="600"/>
                        </a:spcAft>
                      </a:pPr>
                      <a:r>
                        <a:rPr lang="en-GB" sz="1400">
                          <a:effectLst/>
                          <a:latin typeface="Verdana"/>
                          <a:ea typeface="Verdana"/>
                          <a:cs typeface="Verdana" panose="020B0604030504040204" pitchFamily="34" charset="0"/>
                        </a:rPr>
                        <a:t>Completion Date</a:t>
                      </a:r>
                      <a:endParaRPr lang="en-IE" sz="1400" dirty="0">
                        <a:effectLst/>
                        <a:latin typeface="Verdana"/>
                        <a:ea typeface="Verdana"/>
                        <a:cs typeface="Verdana" panose="020B0604030504040204" pitchFamily="34" charset="0"/>
                      </a:endParaRPr>
                    </a:p>
                  </a:txBody>
                  <a:tcPr marL="68580" marR="68580" marT="0" marB="0" anchor="ctr">
                    <a:solidFill>
                      <a:srgbClr val="317195">
                        <a:alpha val="50000"/>
                      </a:srgbClr>
                    </a:solidFill>
                  </a:tcPr>
                </a:tc>
                <a:tc>
                  <a:txBody>
                    <a:bodyPr/>
                    <a:lstStyle/>
                    <a:p>
                      <a:pPr algn="ctr">
                        <a:lnSpc>
                          <a:spcPct val="107000"/>
                        </a:lnSpc>
                        <a:spcBef>
                          <a:spcPts val="600"/>
                        </a:spcBef>
                        <a:spcAft>
                          <a:spcPts val="600"/>
                        </a:spcAft>
                      </a:pPr>
                      <a:r>
                        <a:rPr lang="en-GB" sz="1400">
                          <a:effectLst/>
                          <a:latin typeface="Verdana"/>
                          <a:ea typeface="Verdana"/>
                          <a:cs typeface="Verdana" panose="020B0604030504040204" pitchFamily="34" charset="0"/>
                        </a:rPr>
                        <a:t>Status</a:t>
                      </a:r>
                      <a:endParaRPr lang="en-IE" sz="1400" dirty="0">
                        <a:effectLst/>
                        <a:latin typeface="Verdana"/>
                        <a:ea typeface="Verdana"/>
                        <a:cs typeface="Verdana" panose="020B0604030504040204" pitchFamily="34" charset="0"/>
                      </a:endParaRPr>
                    </a:p>
                  </a:txBody>
                  <a:tcPr marL="68580" marR="68580" marT="0" marB="0" anchor="ctr">
                    <a:solidFill>
                      <a:srgbClr val="317195">
                        <a:alpha val="50000"/>
                      </a:srgbClr>
                    </a:solidFill>
                  </a:tcPr>
                </a:tc>
                <a:extLst>
                  <a:ext uri="{0D108BD9-81ED-4DB2-BD59-A6C34878D82A}">
                    <a16:rowId xmlns:a16="http://schemas.microsoft.com/office/drawing/2014/main" val="2833588016"/>
                  </a:ext>
                </a:extLst>
              </a:tr>
              <a:tr h="1027415">
                <a:tc>
                  <a:txBody>
                    <a:bodyPr/>
                    <a:lstStyle/>
                    <a:p>
                      <a:pPr>
                        <a:lnSpc>
                          <a:spcPct val="107000"/>
                        </a:lnSpc>
                        <a:spcAft>
                          <a:spcPts val="0"/>
                        </a:spcAft>
                      </a:pPr>
                      <a:r>
                        <a:rPr lang="en-US" sz="1400" b="1" kern="1200" dirty="0">
                          <a:solidFill>
                            <a:schemeClr val="lt1"/>
                          </a:solidFill>
                          <a:effectLst/>
                          <a:latin typeface="Verdana" panose="020B0604030504040204" pitchFamily="34" charset="0"/>
                          <a:ea typeface="Verdana" panose="020B0604030504040204" pitchFamily="34" charset="0"/>
                          <a:cs typeface="+mn-cs"/>
                        </a:rPr>
                        <a:t>Are you offering too many choices?</a:t>
                      </a:r>
                      <a:endParaRPr lang="en-IE" sz="14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72000" marB="72000">
                    <a:solidFill>
                      <a:srgbClr val="317195">
                        <a:alpha val="50000"/>
                      </a:srgbClr>
                    </a:solidFill>
                  </a:tcPr>
                </a:tc>
                <a:tc>
                  <a:txBody>
                    <a:bodyPr/>
                    <a:lstStyle/>
                    <a:p>
                      <a:pPr marL="0" algn="just" defTabSz="914400" rtl="0" eaLnBrk="1" latinLnBrk="0" hangingPunct="1"/>
                      <a:r>
                        <a:rPr lang="en-IE" sz="1400" kern="1200" dirty="0">
                          <a:solidFill>
                            <a:schemeClr val="dk1"/>
                          </a:solidFill>
                          <a:latin typeface="Verdana" panose="020B0604030504040204" pitchFamily="34" charset="0"/>
                          <a:ea typeface="Verdana" panose="020B0604030504040204" pitchFamily="34" charset="0"/>
                          <a:cs typeface="Verdana" panose="020B0604030504040204" pitchFamily="34" charset="0"/>
                        </a:rPr>
                        <a:t>You may want to create a variety of offers to suit the packages you offer and/or your target market.  But sometimes having too many offers makes decision making difficult for potential buyers.  Testing with different/fewer offers and/or grouping the offers will help (e.g. Family offers here). </a:t>
                      </a:r>
                      <a:endParaRPr lang="en-US" sz="1400" kern="1200" dirty="0">
                        <a:solidFill>
                          <a:schemeClr val="dk1"/>
                        </a:solidFill>
                        <a:latin typeface="Verdana" panose="020B0604030504040204" pitchFamily="34" charset="0"/>
                        <a:ea typeface="Verdana" panose="020B0604030504040204" pitchFamily="34" charset="0"/>
                        <a:cs typeface="Verdana" panose="020B0604030504040204" pitchFamily="34" charset="0"/>
                      </a:endParaRPr>
                    </a:p>
                  </a:txBody>
                  <a:tcPr marL="68400" marR="68400" marT="72000" marB="72000">
                    <a:solidFill>
                      <a:srgbClr val="FFEEB9"/>
                    </a:solidFill>
                  </a:tcPr>
                </a:tc>
                <a:tc>
                  <a:txBody>
                    <a:bodyPr/>
                    <a:lstStyle/>
                    <a:p>
                      <a:pPr>
                        <a:lnSpc>
                          <a:spcPct val="107000"/>
                        </a:lnSpc>
                        <a:spcAft>
                          <a:spcPts val="0"/>
                        </a:spcAft>
                      </a:pPr>
                      <a:endParaRPr lang="en-IE" sz="1100" dirty="0">
                        <a:effectLst/>
                        <a:latin typeface="Verdana" panose="020B0604030504040204" pitchFamily="34" charset="0"/>
                        <a:ea typeface="Verdana" panose="020B0604030504040204" pitchFamily="34" charset="0"/>
                        <a:cs typeface="Verdana" panose="020B0604030504040204" pitchFamily="34" charset="0"/>
                      </a:endParaRPr>
                    </a:p>
                  </a:txBody>
                  <a:tcPr marL="68400" marR="68400" marT="72000" marB="72000">
                    <a:solidFill>
                      <a:srgbClr val="FFEEB9"/>
                    </a:solidFill>
                  </a:tcPr>
                </a:tc>
                <a:tc>
                  <a:txBody>
                    <a:bodyPr/>
                    <a:lstStyle/>
                    <a:p>
                      <a:pPr>
                        <a:lnSpc>
                          <a:spcPct val="107000"/>
                        </a:lnSpc>
                        <a:spcAft>
                          <a:spcPts val="0"/>
                        </a:spcAft>
                      </a:pPr>
                      <a:endParaRPr lang="en-IE" sz="1100" dirty="0">
                        <a:effectLst/>
                        <a:latin typeface="Verdana" panose="020B0604030504040204" pitchFamily="34" charset="0"/>
                        <a:ea typeface="Verdana" panose="020B0604030504040204" pitchFamily="34" charset="0"/>
                        <a:cs typeface="Verdana" panose="020B0604030504040204" pitchFamily="34" charset="0"/>
                      </a:endParaRPr>
                    </a:p>
                  </a:txBody>
                  <a:tcPr marL="68400" marR="68400" marT="72000" marB="72000">
                    <a:solidFill>
                      <a:srgbClr val="FFEEB9"/>
                    </a:solidFill>
                  </a:tcPr>
                </a:tc>
                <a:extLst>
                  <a:ext uri="{0D108BD9-81ED-4DB2-BD59-A6C34878D82A}">
                    <a16:rowId xmlns:a16="http://schemas.microsoft.com/office/drawing/2014/main" val="4188881999"/>
                  </a:ext>
                </a:extLst>
              </a:tr>
              <a:tr h="0">
                <a:tc>
                  <a:txBody>
                    <a:bodyPr/>
                    <a:lstStyle/>
                    <a:p>
                      <a:pPr>
                        <a:lnSpc>
                          <a:spcPct val="107000"/>
                        </a:lnSpc>
                        <a:spcAft>
                          <a:spcPts val="0"/>
                        </a:spcAft>
                      </a:pPr>
                      <a:r>
                        <a:rPr lang="en-US" sz="1400" b="1" kern="1200" dirty="0">
                          <a:solidFill>
                            <a:schemeClr val="lt1"/>
                          </a:solidFill>
                          <a:effectLst/>
                          <a:latin typeface="Verdana" panose="020B0604030504040204" pitchFamily="34" charset="0"/>
                          <a:ea typeface="Verdana" panose="020B0604030504040204" pitchFamily="34" charset="0"/>
                          <a:cs typeface="+mn-cs"/>
                        </a:rPr>
                        <a:t>Do you know the objections people have?</a:t>
                      </a:r>
                      <a:endParaRPr lang="en-IE" sz="14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72000" marB="72000">
                    <a:solidFill>
                      <a:srgbClr val="317195">
                        <a:alpha val="50000"/>
                      </a:srgbClr>
                    </a:solidFill>
                  </a:tcPr>
                </a:tc>
                <a:tc>
                  <a:txBody>
                    <a:bodyPr/>
                    <a:lstStyle/>
                    <a:p>
                      <a:pPr algn="just"/>
                      <a:r>
                        <a:rPr lang="en-IE" sz="1400">
                          <a:latin typeface="Verdana"/>
                          <a:ea typeface="Verdana"/>
                          <a:cs typeface="Verdana" panose="020B0604030504040204" pitchFamily="34" charset="0"/>
                        </a:rPr>
                        <a:t>Objections are unanswered questions potential buyers have that are holding them back from buying. One good way of finding out these objections is by adding a chat facility to your website.</a:t>
                      </a:r>
                    </a:p>
                    <a:p>
                      <a:pPr algn="just"/>
                      <a:endParaRPr lang="en-IE" sz="1400">
                        <a:latin typeface="Verdana" panose="020B0604030504040204" pitchFamily="34" charset="0"/>
                        <a:ea typeface="Verdana" panose="020B0604030504040204" pitchFamily="34" charset="0"/>
                        <a:cs typeface="Verdana" panose="020B0604030504040204" pitchFamily="34" charset="0"/>
                      </a:endParaRPr>
                    </a:p>
                    <a:p>
                      <a:pPr algn="just"/>
                      <a:r>
                        <a:rPr lang="en-IE" sz="1400">
                          <a:latin typeface="Verdana" panose="020B0604030504040204" pitchFamily="34" charset="0"/>
                          <a:ea typeface="Verdana" panose="020B0604030504040204" pitchFamily="34" charset="0"/>
                          <a:cs typeface="Verdana" panose="020B0604030504040204" pitchFamily="34" charset="0"/>
                        </a:rPr>
                        <a:t>You can then add the commonly asked questions to an FAQ (frequently asked questions) section on your offer page.</a:t>
                      </a:r>
                      <a:endParaRPr lang="en-US" sz="1400" dirty="0">
                        <a:latin typeface="Verdana" panose="020B0604030504040204" pitchFamily="34" charset="0"/>
                        <a:ea typeface="Verdana" panose="020B0604030504040204" pitchFamily="34" charset="0"/>
                        <a:cs typeface="Verdana" panose="020B0604030504040204" pitchFamily="34" charset="0"/>
                      </a:endParaRPr>
                    </a:p>
                  </a:txBody>
                  <a:tcPr marL="68400" marR="68400" marT="72000" marB="72000">
                    <a:solidFill>
                      <a:srgbClr val="FFEEB9">
                        <a:alpha val="50000"/>
                      </a:srgbClr>
                    </a:solidFill>
                  </a:tcPr>
                </a:tc>
                <a:tc>
                  <a:txBody>
                    <a:bodyPr/>
                    <a:lstStyle/>
                    <a:p>
                      <a:pPr>
                        <a:lnSpc>
                          <a:spcPct val="107000"/>
                        </a:lnSpc>
                        <a:spcAft>
                          <a:spcPts val="0"/>
                        </a:spcAft>
                      </a:pPr>
                      <a:endParaRPr lang="en-IE" sz="1100">
                        <a:effectLst/>
                        <a:latin typeface="Verdana" panose="020B0604030504040204" pitchFamily="34" charset="0"/>
                        <a:ea typeface="Verdana" panose="020B0604030504040204" pitchFamily="34" charset="0"/>
                        <a:cs typeface="Verdana" panose="020B0604030504040204" pitchFamily="34" charset="0"/>
                      </a:endParaRPr>
                    </a:p>
                  </a:txBody>
                  <a:tcPr marL="68400" marR="68400" marT="72000" marB="72000">
                    <a:solidFill>
                      <a:srgbClr val="FFEEB9">
                        <a:alpha val="50000"/>
                      </a:srgbClr>
                    </a:solidFill>
                  </a:tcPr>
                </a:tc>
                <a:tc>
                  <a:txBody>
                    <a:bodyPr/>
                    <a:lstStyle/>
                    <a:p>
                      <a:pPr>
                        <a:lnSpc>
                          <a:spcPct val="107000"/>
                        </a:lnSpc>
                        <a:spcAft>
                          <a:spcPts val="0"/>
                        </a:spcAft>
                      </a:pPr>
                      <a:endParaRPr lang="en-IE" sz="1100" dirty="0">
                        <a:effectLst/>
                        <a:latin typeface="Verdana" panose="020B0604030504040204" pitchFamily="34" charset="0"/>
                        <a:ea typeface="Verdana" panose="020B0604030504040204" pitchFamily="34" charset="0"/>
                        <a:cs typeface="Verdana" panose="020B0604030504040204" pitchFamily="34" charset="0"/>
                      </a:endParaRPr>
                    </a:p>
                  </a:txBody>
                  <a:tcPr marL="68400" marR="68400" marT="72000" marB="72000">
                    <a:solidFill>
                      <a:srgbClr val="FFEEB9">
                        <a:alpha val="50000"/>
                      </a:srgbClr>
                    </a:solidFill>
                  </a:tcPr>
                </a:tc>
                <a:extLst>
                  <a:ext uri="{0D108BD9-81ED-4DB2-BD59-A6C34878D82A}">
                    <a16:rowId xmlns:a16="http://schemas.microsoft.com/office/drawing/2014/main" val="2174170578"/>
                  </a:ext>
                </a:extLst>
              </a:tr>
              <a:tr h="0">
                <a:tc>
                  <a:txBody>
                    <a:bodyPr/>
                    <a:lstStyle/>
                    <a:p>
                      <a:pPr>
                        <a:lnSpc>
                          <a:spcPct val="107000"/>
                        </a:lnSpc>
                        <a:spcAft>
                          <a:spcPts val="0"/>
                        </a:spcAft>
                      </a:pPr>
                      <a:r>
                        <a:rPr lang="en-US" sz="1400" b="1" kern="1200" dirty="0">
                          <a:solidFill>
                            <a:schemeClr val="lt1"/>
                          </a:solidFill>
                          <a:effectLst/>
                          <a:latin typeface="Verdana" panose="020B0604030504040204" pitchFamily="34" charset="0"/>
                          <a:ea typeface="Verdana" panose="020B0604030504040204" pitchFamily="34" charset="0"/>
                          <a:cs typeface="+mn-cs"/>
                        </a:rPr>
                        <a:t>Do you have engaged buyers going to your page? </a:t>
                      </a:r>
                      <a:endParaRPr lang="en-IE" sz="14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72000" marB="72000">
                    <a:solidFill>
                      <a:srgbClr val="317195">
                        <a:alpha val="50000"/>
                      </a:srgbClr>
                    </a:solidFill>
                  </a:tcPr>
                </a:tc>
                <a:tc>
                  <a:txBody>
                    <a:bodyPr/>
                    <a:lstStyle/>
                    <a:p>
                      <a:pPr marL="0" algn="just" defTabSz="914400" rtl="0" eaLnBrk="1" latinLnBrk="0" hangingPunct="1"/>
                      <a:r>
                        <a:rPr lang="en-IE" sz="1400" kern="1200">
                          <a:solidFill>
                            <a:schemeClr val="dk1"/>
                          </a:solidFill>
                          <a:latin typeface="Verdana" panose="020B0604030504040204" pitchFamily="34" charset="0"/>
                          <a:ea typeface="Verdana" panose="020B0604030504040204" pitchFamily="34" charset="0"/>
                          <a:cs typeface="Verdana" panose="020B0604030504040204" pitchFamily="34" charset="0"/>
                        </a:rPr>
                        <a:t>When someone visits the page you need to set expectations and deliver on those.</a:t>
                      </a:r>
                    </a:p>
                    <a:p>
                      <a:pPr marL="0" algn="just" defTabSz="914400" rtl="0" eaLnBrk="1" latinLnBrk="0" hangingPunct="1"/>
                      <a:r>
                        <a:rPr lang="en-IE" sz="1400" kern="1200">
                          <a:solidFill>
                            <a:schemeClr val="dk1"/>
                          </a:solidFill>
                          <a:latin typeface="Verdana" panose="020B0604030504040204" pitchFamily="34" charset="0"/>
                          <a:ea typeface="Verdana" panose="020B0604030504040204" pitchFamily="34" charset="0"/>
                          <a:cs typeface="Verdana" panose="020B0604030504040204" pitchFamily="34" charset="0"/>
                        </a:rPr>
                        <a:t>For example, when you make an offer through a post on Social Media make sure you send them to a page specific to that offer and use imagery similar to the imagery you had in the post.</a:t>
                      </a:r>
                    </a:p>
                    <a:p>
                      <a:pPr marL="0" algn="just" rtl="0" eaLnBrk="1" latinLnBrk="0" hangingPunct="1"/>
                      <a:r>
                        <a:rPr lang="en-IE" sz="1400" kern="1200">
                          <a:solidFill>
                            <a:schemeClr val="dk1"/>
                          </a:solidFill>
                          <a:latin typeface="Verdana"/>
                          <a:ea typeface="Verdana"/>
                          <a:cs typeface="Verdana" panose="020B0604030504040204" pitchFamily="34" charset="0"/>
                        </a:rPr>
                        <a:t>If you’re running an ad on Google, you can improve the click through rate by providing a unique benefit to the offer (e.g. free cancellation) and by making this clear on the landing page.</a:t>
                      </a:r>
                      <a:endParaRPr lang="en-US" sz="1400" kern="1200" dirty="0">
                        <a:solidFill>
                          <a:schemeClr val="dk1"/>
                        </a:solidFill>
                        <a:latin typeface="Verdana"/>
                        <a:ea typeface="Verdana"/>
                        <a:cs typeface="Verdana" panose="020B0604030504040204" pitchFamily="34" charset="0"/>
                      </a:endParaRPr>
                    </a:p>
                  </a:txBody>
                  <a:tcPr marL="68400" marR="68400" marT="72000" marB="72000">
                    <a:solidFill>
                      <a:schemeClr val="accent4">
                        <a:lumMod val="60000"/>
                        <a:lumOff val="40000"/>
                        <a:alpha val="50000"/>
                      </a:schemeClr>
                    </a:solidFill>
                  </a:tcPr>
                </a:tc>
                <a:tc>
                  <a:txBody>
                    <a:bodyPr/>
                    <a:lstStyle/>
                    <a:p>
                      <a:pPr marL="0" algn="just" defTabSz="914400" rtl="0" eaLnBrk="1" latinLnBrk="0" hangingPunct="1">
                        <a:lnSpc>
                          <a:spcPct val="107000"/>
                        </a:lnSpc>
                        <a:spcAft>
                          <a:spcPts val="0"/>
                        </a:spcAft>
                      </a:pPr>
                      <a:endParaRPr lang="en-IE" sz="1400" kern="1200" dirty="0">
                        <a:solidFill>
                          <a:schemeClr val="dk1"/>
                        </a:solidFill>
                        <a:latin typeface="Verdana" panose="020B0604030504040204" pitchFamily="34" charset="0"/>
                        <a:ea typeface="Verdana" panose="020B0604030504040204" pitchFamily="34" charset="0"/>
                        <a:cs typeface="Verdana" panose="020B0604030504040204" pitchFamily="34" charset="0"/>
                      </a:endParaRPr>
                    </a:p>
                  </a:txBody>
                  <a:tcPr marL="68400" marR="68400" marT="72000" marB="72000">
                    <a:solidFill>
                      <a:schemeClr val="accent4">
                        <a:lumMod val="60000"/>
                        <a:lumOff val="40000"/>
                        <a:alpha val="50000"/>
                      </a:schemeClr>
                    </a:solidFill>
                  </a:tcPr>
                </a:tc>
                <a:tc>
                  <a:txBody>
                    <a:bodyPr/>
                    <a:lstStyle/>
                    <a:p>
                      <a:pPr marL="0" algn="just" defTabSz="914400" rtl="0" eaLnBrk="1" latinLnBrk="0" hangingPunct="1">
                        <a:lnSpc>
                          <a:spcPct val="107000"/>
                        </a:lnSpc>
                        <a:spcAft>
                          <a:spcPts val="0"/>
                        </a:spcAft>
                      </a:pPr>
                      <a:endParaRPr lang="en-IE" sz="1400" kern="1200" dirty="0">
                        <a:solidFill>
                          <a:schemeClr val="dk1"/>
                        </a:solidFill>
                        <a:latin typeface="Verdana" panose="020B0604030504040204" pitchFamily="34" charset="0"/>
                        <a:ea typeface="Verdana" panose="020B0604030504040204" pitchFamily="34" charset="0"/>
                        <a:cs typeface="Verdana" panose="020B0604030504040204" pitchFamily="34" charset="0"/>
                      </a:endParaRPr>
                    </a:p>
                  </a:txBody>
                  <a:tcPr marL="68400" marR="68400" marT="72000" marB="72000">
                    <a:solidFill>
                      <a:schemeClr val="accent4">
                        <a:lumMod val="60000"/>
                        <a:lumOff val="40000"/>
                        <a:alpha val="50000"/>
                      </a:schemeClr>
                    </a:solidFill>
                  </a:tcPr>
                </a:tc>
                <a:extLst>
                  <a:ext uri="{0D108BD9-81ED-4DB2-BD59-A6C34878D82A}">
                    <a16:rowId xmlns:a16="http://schemas.microsoft.com/office/drawing/2014/main" val="2152077234"/>
                  </a:ext>
                </a:extLst>
              </a:tr>
            </a:tbl>
          </a:graphicData>
        </a:graphic>
      </p:graphicFrame>
      <p:sp>
        <p:nvSpPr>
          <p:cNvPr id="9" name="Rectangle 8">
            <a:extLst>
              <a:ext uri="{FF2B5EF4-FFF2-40B4-BE49-F238E27FC236}">
                <a16:creationId xmlns:a16="http://schemas.microsoft.com/office/drawing/2014/main" id="{D03943A3-60CF-C642-92FF-B46CBF464D0E}"/>
              </a:ext>
            </a:extLst>
          </p:cNvPr>
          <p:cNvSpPr/>
          <p:nvPr/>
        </p:nvSpPr>
        <p:spPr>
          <a:xfrm>
            <a:off x="390312" y="1120587"/>
            <a:ext cx="7849565" cy="529312"/>
          </a:xfrm>
          <a:prstGeom prst="rect">
            <a:avLst/>
          </a:prstGeom>
        </p:spPr>
        <p:txBody>
          <a:bodyPr wrap="square" lIns="0" tIns="0" rIns="0" bIns="0">
            <a:spAutoFit/>
          </a:bodyPr>
          <a:lstStyle/>
          <a:p>
            <a:pPr>
              <a:lnSpc>
                <a:spcPct val="107000"/>
              </a:lnSpc>
              <a:spcBef>
                <a:spcPts val="200"/>
              </a:spcBef>
            </a:pPr>
            <a:r>
              <a:rPr lang="en-IE" sz="1600" b="1" cap="all" dirty="0">
                <a:solidFill>
                  <a:srgbClr val="A3AF07"/>
                </a:solidFill>
                <a:latin typeface="Verdana" panose="020B0604030504040204" pitchFamily="34" charset="0"/>
                <a:ea typeface="Times New Roman" panose="02020603050405020304" pitchFamily="18" charset="0"/>
                <a:cs typeface="Times New Roman" panose="02020603050405020304" pitchFamily="18" charset="0"/>
              </a:rPr>
              <a:t>Optimizing conversion checklist</a:t>
            </a:r>
          </a:p>
          <a:p>
            <a:pPr>
              <a:lnSpc>
                <a:spcPct val="107000"/>
              </a:lnSpc>
              <a:spcBef>
                <a:spcPts val="200"/>
              </a:spcBef>
            </a:pPr>
            <a:r>
              <a:rPr lang="en-IE" sz="1600" b="1" cap="all" dirty="0">
                <a:solidFill>
                  <a:srgbClr val="A3AF07"/>
                </a:solidFill>
                <a:latin typeface="Verdana" panose="020B0604030504040204" pitchFamily="34" charset="0"/>
                <a:ea typeface="Times New Roman" panose="02020603050405020304" pitchFamily="18" charset="0"/>
                <a:cs typeface="Times New Roman" panose="02020603050405020304" pitchFamily="18" charset="0"/>
              </a:rPr>
              <a:t>Contd.</a:t>
            </a:r>
          </a:p>
        </p:txBody>
      </p:sp>
    </p:spTree>
    <p:extLst>
      <p:ext uri="{BB962C8B-B14F-4D97-AF65-F5344CB8AC3E}">
        <p14:creationId xmlns:p14="http://schemas.microsoft.com/office/powerpoint/2010/main" val="4229005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29D6318-4BC0-1948-B339-0D37D7C0D2BC}"/>
              </a:ext>
            </a:extLst>
          </p:cNvPr>
          <p:cNvGraphicFramePr>
            <a:graphicFrameLocks noGrp="1"/>
          </p:cNvGraphicFramePr>
          <p:nvPr>
            <p:extLst>
              <p:ext uri="{D42A27DB-BD31-4B8C-83A1-F6EECF244321}">
                <p14:modId xmlns:p14="http://schemas.microsoft.com/office/powerpoint/2010/main" val="3999896068"/>
              </p:ext>
            </p:extLst>
          </p:nvPr>
        </p:nvGraphicFramePr>
        <p:xfrm>
          <a:off x="390312" y="1718093"/>
          <a:ext cx="11548260" cy="4656964"/>
        </p:xfrm>
        <a:graphic>
          <a:graphicData uri="http://schemas.openxmlformats.org/drawingml/2006/table">
            <a:tbl>
              <a:tblPr firstRow="1" firstCol="1" bandRow="1">
                <a:tableStyleId>{5C22544A-7EE6-4342-B048-85BDC9FD1C3A}</a:tableStyleId>
              </a:tblPr>
              <a:tblGrid>
                <a:gridCol w="1917962">
                  <a:extLst>
                    <a:ext uri="{9D8B030D-6E8A-4147-A177-3AD203B41FA5}">
                      <a16:colId xmlns:a16="http://schemas.microsoft.com/office/drawing/2014/main" val="4270802643"/>
                    </a:ext>
                  </a:extLst>
                </a:gridCol>
                <a:gridCol w="6584293">
                  <a:extLst>
                    <a:ext uri="{9D8B030D-6E8A-4147-A177-3AD203B41FA5}">
                      <a16:colId xmlns:a16="http://schemas.microsoft.com/office/drawing/2014/main" val="1782259821"/>
                    </a:ext>
                  </a:extLst>
                </a:gridCol>
                <a:gridCol w="1999902">
                  <a:extLst>
                    <a:ext uri="{9D8B030D-6E8A-4147-A177-3AD203B41FA5}">
                      <a16:colId xmlns:a16="http://schemas.microsoft.com/office/drawing/2014/main" val="3538299903"/>
                    </a:ext>
                  </a:extLst>
                </a:gridCol>
                <a:gridCol w="1046103">
                  <a:extLst>
                    <a:ext uri="{9D8B030D-6E8A-4147-A177-3AD203B41FA5}">
                      <a16:colId xmlns:a16="http://schemas.microsoft.com/office/drawing/2014/main" val="2255642947"/>
                    </a:ext>
                  </a:extLst>
                </a:gridCol>
              </a:tblGrid>
              <a:tr h="429206">
                <a:tc>
                  <a:txBody>
                    <a:bodyPr/>
                    <a:lstStyle/>
                    <a:p>
                      <a:pPr algn="ctr">
                        <a:lnSpc>
                          <a:spcPct val="107000"/>
                        </a:lnSpc>
                        <a:spcBef>
                          <a:spcPts val="600"/>
                        </a:spcBef>
                        <a:spcAft>
                          <a:spcPts val="600"/>
                        </a:spcAft>
                      </a:pPr>
                      <a:r>
                        <a:rPr lang="en-GB" sz="1400" dirty="0">
                          <a:effectLst/>
                          <a:latin typeface="Verdana" panose="020B0604030504040204" pitchFamily="34" charset="0"/>
                          <a:ea typeface="Verdana" panose="020B0604030504040204" pitchFamily="34" charset="0"/>
                          <a:cs typeface="Verdana" panose="020B0604030504040204" pitchFamily="34" charset="0"/>
                        </a:rPr>
                        <a:t>Item</a:t>
                      </a:r>
                      <a:endParaRPr lang="en-IE" sz="14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solidFill>
                      <a:srgbClr val="317195">
                        <a:alpha val="50000"/>
                      </a:srgbClr>
                    </a:solidFill>
                  </a:tcPr>
                </a:tc>
                <a:tc>
                  <a:txBody>
                    <a:bodyPr/>
                    <a:lstStyle/>
                    <a:p>
                      <a:pPr algn="ctr">
                        <a:lnSpc>
                          <a:spcPct val="107000"/>
                        </a:lnSpc>
                        <a:spcBef>
                          <a:spcPts val="600"/>
                        </a:spcBef>
                        <a:spcAft>
                          <a:spcPts val="600"/>
                        </a:spcAft>
                      </a:pPr>
                      <a:r>
                        <a:rPr lang="en-GB" sz="1400" dirty="0">
                          <a:effectLst/>
                          <a:latin typeface="Verdana" panose="020B0604030504040204" pitchFamily="34" charset="0"/>
                          <a:ea typeface="Verdana" panose="020B0604030504040204" pitchFamily="34" charset="0"/>
                          <a:cs typeface="Verdana" panose="020B0604030504040204" pitchFamily="34" charset="0"/>
                        </a:rPr>
                        <a:t>Description</a:t>
                      </a:r>
                      <a:endParaRPr lang="en-IE" sz="14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nchor="ctr">
                    <a:solidFill>
                      <a:srgbClr val="317195">
                        <a:alpha val="50000"/>
                      </a:srgbClr>
                    </a:solidFill>
                  </a:tcPr>
                </a:tc>
                <a:tc>
                  <a:txBody>
                    <a:bodyPr/>
                    <a:lstStyle/>
                    <a:p>
                      <a:pPr algn="ctr">
                        <a:lnSpc>
                          <a:spcPct val="107000"/>
                        </a:lnSpc>
                        <a:spcBef>
                          <a:spcPts val="600"/>
                        </a:spcBef>
                        <a:spcAft>
                          <a:spcPts val="600"/>
                        </a:spcAft>
                      </a:pPr>
                      <a:r>
                        <a:rPr lang="en-GB" sz="1400">
                          <a:effectLst/>
                          <a:latin typeface="Verdana"/>
                          <a:ea typeface="Verdana"/>
                          <a:cs typeface="Verdana" panose="020B0604030504040204" pitchFamily="34" charset="0"/>
                        </a:rPr>
                        <a:t>Completion Date</a:t>
                      </a:r>
                      <a:endParaRPr lang="en-IE" sz="1400" dirty="0">
                        <a:effectLst/>
                        <a:latin typeface="Verdana"/>
                        <a:ea typeface="Verdana"/>
                        <a:cs typeface="Verdana" panose="020B0604030504040204" pitchFamily="34" charset="0"/>
                      </a:endParaRPr>
                    </a:p>
                  </a:txBody>
                  <a:tcPr marL="68580" marR="68580" marT="0" marB="0" anchor="ctr">
                    <a:solidFill>
                      <a:srgbClr val="317195">
                        <a:alpha val="50000"/>
                      </a:srgbClr>
                    </a:solidFill>
                  </a:tcPr>
                </a:tc>
                <a:tc>
                  <a:txBody>
                    <a:bodyPr/>
                    <a:lstStyle/>
                    <a:p>
                      <a:pPr algn="ctr">
                        <a:lnSpc>
                          <a:spcPct val="107000"/>
                        </a:lnSpc>
                        <a:spcBef>
                          <a:spcPts val="600"/>
                        </a:spcBef>
                        <a:spcAft>
                          <a:spcPts val="600"/>
                        </a:spcAft>
                      </a:pPr>
                      <a:r>
                        <a:rPr lang="en-GB" sz="1400">
                          <a:effectLst/>
                          <a:latin typeface="Verdana"/>
                          <a:ea typeface="Verdana"/>
                          <a:cs typeface="Verdana" panose="020B0604030504040204" pitchFamily="34" charset="0"/>
                        </a:rPr>
                        <a:t>Status</a:t>
                      </a:r>
                      <a:endParaRPr lang="en-IE" sz="1400" dirty="0">
                        <a:effectLst/>
                        <a:latin typeface="Verdana"/>
                        <a:ea typeface="Verdana"/>
                        <a:cs typeface="Verdana" panose="020B0604030504040204" pitchFamily="34" charset="0"/>
                      </a:endParaRPr>
                    </a:p>
                  </a:txBody>
                  <a:tcPr marL="68580" marR="68580" marT="0" marB="0" anchor="ctr">
                    <a:solidFill>
                      <a:srgbClr val="317195">
                        <a:alpha val="50000"/>
                      </a:srgbClr>
                    </a:solidFill>
                  </a:tcPr>
                </a:tc>
                <a:extLst>
                  <a:ext uri="{0D108BD9-81ED-4DB2-BD59-A6C34878D82A}">
                    <a16:rowId xmlns:a16="http://schemas.microsoft.com/office/drawing/2014/main" val="2833588016"/>
                  </a:ext>
                </a:extLst>
              </a:tr>
              <a:tr h="1027415">
                <a:tc>
                  <a:txBody>
                    <a:bodyPr/>
                    <a:lstStyle/>
                    <a:p>
                      <a:pPr>
                        <a:lnSpc>
                          <a:spcPct val="107000"/>
                        </a:lnSpc>
                        <a:spcAft>
                          <a:spcPts val="0"/>
                        </a:spcAft>
                      </a:pPr>
                      <a:r>
                        <a:rPr lang="en-US" sz="1400" b="1" kern="1200" dirty="0">
                          <a:solidFill>
                            <a:schemeClr val="lt1"/>
                          </a:solidFill>
                          <a:effectLst/>
                          <a:latin typeface="Verdana" panose="020B0604030504040204" pitchFamily="34" charset="0"/>
                          <a:ea typeface="Verdana" panose="020B0604030504040204" pitchFamily="34" charset="0"/>
                          <a:cs typeface="+mn-cs"/>
                        </a:rPr>
                        <a:t>How do you increase the average order value?</a:t>
                      </a:r>
                      <a:endParaRPr lang="en-IE" sz="14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72000" marB="72000">
                    <a:solidFill>
                      <a:srgbClr val="317195">
                        <a:alpha val="50000"/>
                      </a:srgbClr>
                    </a:solidFill>
                  </a:tcPr>
                </a:tc>
                <a:tc>
                  <a:txBody>
                    <a:bodyPr/>
                    <a:lstStyle/>
                    <a:p>
                      <a:pPr marL="0" algn="just" defTabSz="914400" rtl="0" eaLnBrk="1" latinLnBrk="0" hangingPunct="1"/>
                      <a:r>
                        <a:rPr lang="en-IE" sz="1400" kern="1200" dirty="0">
                          <a:solidFill>
                            <a:schemeClr val="dk1"/>
                          </a:solidFill>
                          <a:latin typeface="Verdana" panose="020B0604030504040204" pitchFamily="34" charset="0"/>
                          <a:ea typeface="Verdana" panose="020B0604030504040204" pitchFamily="34" charset="0"/>
                          <a:cs typeface="Verdana" panose="020B0604030504040204" pitchFamily="34" charset="0"/>
                        </a:rPr>
                        <a:t>One way to generate more revenue is to increase the value of the average order for each buyer.  An upsell is where you offer your buyer something extra to add on as part of their order. For example, upgrade to a VIP tour, buy lunch, or add an extra night.  Think about what you could add as an upsell.</a:t>
                      </a:r>
                      <a:endParaRPr lang="en-US" sz="1400" kern="1200" dirty="0">
                        <a:solidFill>
                          <a:schemeClr val="dk1"/>
                        </a:solidFill>
                        <a:latin typeface="Verdana" panose="020B0604030504040204" pitchFamily="34" charset="0"/>
                        <a:ea typeface="Verdana" panose="020B0604030504040204" pitchFamily="34" charset="0"/>
                        <a:cs typeface="Verdana" panose="020B0604030504040204" pitchFamily="34" charset="0"/>
                      </a:endParaRPr>
                    </a:p>
                  </a:txBody>
                  <a:tcPr marL="68400" marR="68400" marT="72000" marB="72000">
                    <a:solidFill>
                      <a:srgbClr val="FFEEB9"/>
                    </a:solidFill>
                  </a:tcPr>
                </a:tc>
                <a:tc>
                  <a:txBody>
                    <a:bodyPr/>
                    <a:lstStyle/>
                    <a:p>
                      <a:pPr>
                        <a:lnSpc>
                          <a:spcPct val="107000"/>
                        </a:lnSpc>
                        <a:spcAft>
                          <a:spcPts val="0"/>
                        </a:spcAft>
                      </a:pPr>
                      <a:endParaRPr lang="en-IE" sz="1100" dirty="0">
                        <a:effectLst/>
                        <a:latin typeface="Verdana" panose="020B0604030504040204" pitchFamily="34" charset="0"/>
                        <a:ea typeface="Verdana" panose="020B0604030504040204" pitchFamily="34" charset="0"/>
                        <a:cs typeface="Verdana" panose="020B0604030504040204" pitchFamily="34" charset="0"/>
                      </a:endParaRPr>
                    </a:p>
                  </a:txBody>
                  <a:tcPr marL="68400" marR="68400" marT="72000" marB="72000">
                    <a:solidFill>
                      <a:srgbClr val="FFEEB9"/>
                    </a:solidFill>
                  </a:tcPr>
                </a:tc>
                <a:tc>
                  <a:txBody>
                    <a:bodyPr/>
                    <a:lstStyle/>
                    <a:p>
                      <a:pPr>
                        <a:lnSpc>
                          <a:spcPct val="107000"/>
                        </a:lnSpc>
                        <a:spcAft>
                          <a:spcPts val="0"/>
                        </a:spcAft>
                      </a:pPr>
                      <a:endParaRPr lang="en-IE" sz="1100" dirty="0">
                        <a:effectLst/>
                        <a:latin typeface="Verdana" panose="020B0604030504040204" pitchFamily="34" charset="0"/>
                        <a:ea typeface="Verdana" panose="020B0604030504040204" pitchFamily="34" charset="0"/>
                        <a:cs typeface="Verdana" panose="020B0604030504040204" pitchFamily="34" charset="0"/>
                      </a:endParaRPr>
                    </a:p>
                  </a:txBody>
                  <a:tcPr marL="68400" marR="68400" marT="72000" marB="72000">
                    <a:solidFill>
                      <a:srgbClr val="FFEEB9"/>
                    </a:solidFill>
                  </a:tcPr>
                </a:tc>
                <a:extLst>
                  <a:ext uri="{0D108BD9-81ED-4DB2-BD59-A6C34878D82A}">
                    <a16:rowId xmlns:a16="http://schemas.microsoft.com/office/drawing/2014/main" val="4188881999"/>
                  </a:ext>
                </a:extLst>
              </a:tr>
              <a:tr h="0">
                <a:tc>
                  <a:txBody>
                    <a:bodyPr/>
                    <a:lstStyle/>
                    <a:p>
                      <a:pPr>
                        <a:lnSpc>
                          <a:spcPct val="107000"/>
                        </a:lnSpc>
                        <a:spcAft>
                          <a:spcPts val="0"/>
                        </a:spcAft>
                      </a:pPr>
                      <a:r>
                        <a:rPr lang="en-US" sz="1400" b="1" kern="1200" dirty="0">
                          <a:solidFill>
                            <a:schemeClr val="lt1"/>
                          </a:solidFill>
                          <a:effectLst/>
                          <a:latin typeface="Verdana" panose="020B0604030504040204" pitchFamily="34" charset="0"/>
                          <a:ea typeface="Verdana" panose="020B0604030504040204" pitchFamily="34" charset="0"/>
                          <a:cs typeface="+mn-cs"/>
                        </a:rPr>
                        <a:t>How do you give people a second bite of the apple?</a:t>
                      </a:r>
                      <a:endParaRPr lang="en-IE" sz="14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72000" marB="72000">
                    <a:solidFill>
                      <a:srgbClr val="317195">
                        <a:alpha val="50000"/>
                      </a:srgbClr>
                    </a:solidFill>
                  </a:tcPr>
                </a:tc>
                <a:tc>
                  <a:txBody>
                    <a:bodyPr/>
                    <a:lstStyle/>
                    <a:p>
                      <a:pPr algn="just"/>
                      <a:r>
                        <a:rPr lang="en-US" sz="1400" kern="1200" dirty="0">
                          <a:solidFill>
                            <a:schemeClr val="dk1"/>
                          </a:solidFill>
                          <a:effectLst/>
                          <a:latin typeface="Verdana" panose="020B0604030504040204" pitchFamily="34" charset="0"/>
                          <a:ea typeface="Verdana" panose="020B0604030504040204" pitchFamily="34" charset="0"/>
                          <a:cs typeface="+mn-cs"/>
                        </a:rPr>
                        <a:t>When someone visits your offer page and doesn’t buy, it’s useful to follow up with them with an ad on Facebook to try to encourage them to come back and buy.  This is known as retargeting – </a:t>
                      </a:r>
                      <a:r>
                        <a:rPr lang="en-US" sz="1400" u="sng" kern="1200" dirty="0">
                          <a:solidFill>
                            <a:schemeClr val="dk1"/>
                          </a:solidFill>
                          <a:effectLst/>
                          <a:latin typeface="Verdana" panose="020B0604030504040204" pitchFamily="34" charset="0"/>
                          <a:ea typeface="Verdana" panose="020B0604030504040204" pitchFamily="34" charset="0"/>
                          <a:cs typeface="+mn-cs"/>
                          <a:hlinkClick r:id="rId2"/>
                        </a:rPr>
                        <a:t>read this article</a:t>
                      </a:r>
                      <a:r>
                        <a:rPr lang="en-US" sz="1400" u="sng" kern="1200" dirty="0">
                          <a:solidFill>
                            <a:schemeClr val="dk1"/>
                          </a:solidFill>
                          <a:effectLst/>
                          <a:latin typeface="Verdana" panose="020B0604030504040204" pitchFamily="34" charset="0"/>
                          <a:ea typeface="Verdana" panose="020B0604030504040204" pitchFamily="34" charset="0"/>
                          <a:cs typeface="+mn-cs"/>
                        </a:rPr>
                        <a:t>. </a:t>
                      </a:r>
                      <a:endParaRPr lang="en-US" sz="1400" dirty="0">
                        <a:latin typeface="Verdana" panose="020B0604030504040204" pitchFamily="34" charset="0"/>
                        <a:ea typeface="Verdana" panose="020B0604030504040204" pitchFamily="34" charset="0"/>
                        <a:cs typeface="Verdana" panose="020B0604030504040204" pitchFamily="34" charset="0"/>
                      </a:endParaRPr>
                    </a:p>
                  </a:txBody>
                  <a:tcPr marL="68400" marR="68400" marT="72000" marB="72000">
                    <a:solidFill>
                      <a:srgbClr val="FFEEB9">
                        <a:alpha val="50000"/>
                      </a:srgbClr>
                    </a:solidFill>
                  </a:tcPr>
                </a:tc>
                <a:tc>
                  <a:txBody>
                    <a:bodyPr/>
                    <a:lstStyle/>
                    <a:p>
                      <a:pPr>
                        <a:lnSpc>
                          <a:spcPct val="107000"/>
                        </a:lnSpc>
                        <a:spcAft>
                          <a:spcPts val="0"/>
                        </a:spcAft>
                      </a:pPr>
                      <a:endParaRPr lang="en-IE" sz="1100">
                        <a:effectLst/>
                        <a:latin typeface="Verdana" panose="020B0604030504040204" pitchFamily="34" charset="0"/>
                        <a:ea typeface="Verdana" panose="020B0604030504040204" pitchFamily="34" charset="0"/>
                        <a:cs typeface="Verdana" panose="020B0604030504040204" pitchFamily="34" charset="0"/>
                      </a:endParaRPr>
                    </a:p>
                  </a:txBody>
                  <a:tcPr marL="68400" marR="68400" marT="72000" marB="72000">
                    <a:solidFill>
                      <a:srgbClr val="FFEEB9">
                        <a:alpha val="50000"/>
                      </a:srgbClr>
                    </a:solidFill>
                  </a:tcPr>
                </a:tc>
                <a:tc>
                  <a:txBody>
                    <a:bodyPr/>
                    <a:lstStyle/>
                    <a:p>
                      <a:pPr>
                        <a:lnSpc>
                          <a:spcPct val="107000"/>
                        </a:lnSpc>
                        <a:spcAft>
                          <a:spcPts val="0"/>
                        </a:spcAft>
                      </a:pPr>
                      <a:endParaRPr lang="en-IE" sz="1100" dirty="0">
                        <a:effectLst/>
                        <a:latin typeface="Verdana" panose="020B0604030504040204" pitchFamily="34" charset="0"/>
                        <a:ea typeface="Verdana" panose="020B0604030504040204" pitchFamily="34" charset="0"/>
                        <a:cs typeface="Verdana" panose="020B0604030504040204" pitchFamily="34" charset="0"/>
                      </a:endParaRPr>
                    </a:p>
                  </a:txBody>
                  <a:tcPr marL="68400" marR="68400" marT="72000" marB="72000">
                    <a:solidFill>
                      <a:srgbClr val="FFEEB9">
                        <a:alpha val="50000"/>
                      </a:srgbClr>
                    </a:solidFill>
                  </a:tcPr>
                </a:tc>
                <a:extLst>
                  <a:ext uri="{0D108BD9-81ED-4DB2-BD59-A6C34878D82A}">
                    <a16:rowId xmlns:a16="http://schemas.microsoft.com/office/drawing/2014/main" val="2174170578"/>
                  </a:ext>
                </a:extLst>
              </a:tr>
              <a:tr h="0">
                <a:tc>
                  <a:txBody>
                    <a:bodyPr/>
                    <a:lstStyle/>
                    <a:p>
                      <a:pPr>
                        <a:lnSpc>
                          <a:spcPct val="107000"/>
                        </a:lnSpc>
                        <a:spcAft>
                          <a:spcPts val="0"/>
                        </a:spcAft>
                      </a:pPr>
                      <a:r>
                        <a:rPr lang="en-US" sz="1400" b="1" kern="1200" dirty="0">
                          <a:solidFill>
                            <a:schemeClr val="lt1"/>
                          </a:solidFill>
                          <a:effectLst/>
                          <a:latin typeface="Verdana" panose="020B0604030504040204" pitchFamily="34" charset="0"/>
                          <a:ea typeface="Verdana" panose="020B0604030504040204" pitchFamily="34" charset="0"/>
                          <a:cs typeface="+mn-cs"/>
                        </a:rPr>
                        <a:t>Are you using a popup?</a:t>
                      </a:r>
                      <a:endParaRPr lang="en-IE" sz="14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72000" marB="72000">
                    <a:solidFill>
                      <a:srgbClr val="317195">
                        <a:alpha val="50000"/>
                      </a:srgbClr>
                    </a:solidFill>
                  </a:tcPr>
                </a:tc>
                <a:tc>
                  <a:txBody>
                    <a:bodyPr/>
                    <a:lstStyle/>
                    <a:p>
                      <a:pPr marL="0" algn="just" rtl="0" eaLnBrk="1" latinLnBrk="0" hangingPunct="1"/>
                      <a:r>
                        <a:rPr lang="en-IE" sz="1400" kern="1200">
                          <a:solidFill>
                            <a:schemeClr val="dk1"/>
                          </a:solidFill>
                          <a:latin typeface="Verdana"/>
                          <a:ea typeface="Verdana"/>
                          <a:cs typeface="Verdana" panose="020B0604030504040204" pitchFamily="34" charset="0"/>
                        </a:rPr>
                        <a:t>A popup can be annoying but if you set up a popup on an offer page that only appears when someone is exiting that page without buying, it will help with conversion.  Also, this type of popup is less annoying because it won’t appear while someone is browsing through the website.</a:t>
                      </a:r>
                      <a:endParaRPr lang="en-US" sz="1400" kern="1200" dirty="0">
                        <a:solidFill>
                          <a:schemeClr val="dk1"/>
                        </a:solidFill>
                        <a:latin typeface="Verdana" panose="020B0604030504040204" pitchFamily="34" charset="0"/>
                        <a:ea typeface="Verdana" panose="020B0604030504040204" pitchFamily="34" charset="0"/>
                        <a:cs typeface="Verdana" panose="020B0604030504040204" pitchFamily="34" charset="0"/>
                      </a:endParaRPr>
                    </a:p>
                  </a:txBody>
                  <a:tcPr marL="68400" marR="68400" marT="72000" marB="72000">
                    <a:solidFill>
                      <a:schemeClr val="accent4">
                        <a:lumMod val="60000"/>
                        <a:lumOff val="40000"/>
                        <a:alpha val="50000"/>
                      </a:schemeClr>
                    </a:solidFill>
                  </a:tcPr>
                </a:tc>
                <a:tc>
                  <a:txBody>
                    <a:bodyPr/>
                    <a:lstStyle/>
                    <a:p>
                      <a:pPr marL="0" algn="just" defTabSz="914400" rtl="0" eaLnBrk="1" latinLnBrk="0" hangingPunct="1">
                        <a:lnSpc>
                          <a:spcPct val="107000"/>
                        </a:lnSpc>
                        <a:spcAft>
                          <a:spcPts val="0"/>
                        </a:spcAft>
                      </a:pPr>
                      <a:endParaRPr lang="en-IE" sz="1400" kern="1200" dirty="0">
                        <a:solidFill>
                          <a:schemeClr val="dk1"/>
                        </a:solidFill>
                        <a:latin typeface="Verdana" panose="020B0604030504040204" pitchFamily="34" charset="0"/>
                        <a:ea typeface="Verdana" panose="020B0604030504040204" pitchFamily="34" charset="0"/>
                        <a:cs typeface="Verdana" panose="020B0604030504040204" pitchFamily="34" charset="0"/>
                      </a:endParaRPr>
                    </a:p>
                  </a:txBody>
                  <a:tcPr marL="68400" marR="68400" marT="72000" marB="72000">
                    <a:solidFill>
                      <a:schemeClr val="accent4">
                        <a:lumMod val="60000"/>
                        <a:lumOff val="40000"/>
                        <a:alpha val="50000"/>
                      </a:schemeClr>
                    </a:solidFill>
                  </a:tcPr>
                </a:tc>
                <a:tc>
                  <a:txBody>
                    <a:bodyPr/>
                    <a:lstStyle/>
                    <a:p>
                      <a:pPr marL="0" algn="just" defTabSz="914400" rtl="0" eaLnBrk="1" latinLnBrk="0" hangingPunct="1">
                        <a:lnSpc>
                          <a:spcPct val="107000"/>
                        </a:lnSpc>
                        <a:spcAft>
                          <a:spcPts val="0"/>
                        </a:spcAft>
                      </a:pPr>
                      <a:endParaRPr lang="en-IE" sz="1400" kern="1200" dirty="0">
                        <a:solidFill>
                          <a:schemeClr val="dk1"/>
                        </a:solidFill>
                        <a:latin typeface="Verdana" panose="020B0604030504040204" pitchFamily="34" charset="0"/>
                        <a:ea typeface="Verdana" panose="020B0604030504040204" pitchFamily="34" charset="0"/>
                        <a:cs typeface="Verdana" panose="020B0604030504040204" pitchFamily="34" charset="0"/>
                      </a:endParaRPr>
                    </a:p>
                  </a:txBody>
                  <a:tcPr marL="68400" marR="68400" marT="72000" marB="72000">
                    <a:solidFill>
                      <a:schemeClr val="accent4">
                        <a:lumMod val="60000"/>
                        <a:lumOff val="40000"/>
                        <a:alpha val="50000"/>
                      </a:schemeClr>
                    </a:solidFill>
                  </a:tcPr>
                </a:tc>
                <a:extLst>
                  <a:ext uri="{0D108BD9-81ED-4DB2-BD59-A6C34878D82A}">
                    <a16:rowId xmlns:a16="http://schemas.microsoft.com/office/drawing/2014/main" val="2152077234"/>
                  </a:ext>
                </a:extLst>
              </a:tr>
              <a:tr h="0">
                <a:tc>
                  <a:txBody>
                    <a:bodyPr/>
                    <a:lstStyle/>
                    <a:p>
                      <a:pPr>
                        <a:lnSpc>
                          <a:spcPct val="107000"/>
                        </a:lnSpc>
                        <a:spcAft>
                          <a:spcPts val="0"/>
                        </a:spcAft>
                      </a:pPr>
                      <a:r>
                        <a:rPr lang="en-US" sz="1400" b="1" kern="1200" dirty="0">
                          <a:solidFill>
                            <a:schemeClr val="lt1"/>
                          </a:solidFill>
                          <a:effectLst/>
                          <a:latin typeface="Verdana" panose="020B0604030504040204" pitchFamily="34" charset="0"/>
                          <a:ea typeface="Verdana" panose="020B0604030504040204" pitchFamily="34" charset="0"/>
                          <a:cs typeface="+mn-cs"/>
                        </a:rPr>
                        <a:t>Are you taking advantage of email marketing?</a:t>
                      </a:r>
                      <a:endParaRPr lang="en-IE" sz="14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72000" marB="72000">
                    <a:solidFill>
                      <a:srgbClr val="317195">
                        <a:alpha val="50000"/>
                      </a:srgbClr>
                    </a:solidFill>
                  </a:tcPr>
                </a:tc>
                <a:tc>
                  <a:txBody>
                    <a:bodyPr/>
                    <a:lstStyle/>
                    <a:p>
                      <a:pPr marL="0" algn="just" defTabSz="914400" rtl="0" eaLnBrk="1" latinLnBrk="0" hangingPunct="1"/>
                      <a:r>
                        <a:rPr lang="en-IE" sz="1400" kern="1200" dirty="0">
                          <a:solidFill>
                            <a:schemeClr val="dk1"/>
                          </a:solidFill>
                          <a:latin typeface="Verdana" panose="020B0604030504040204" pitchFamily="34" charset="0"/>
                          <a:ea typeface="Verdana" panose="020B0604030504040204" pitchFamily="34" charset="0"/>
                          <a:cs typeface="Verdana" panose="020B0604030504040204" pitchFamily="34" charset="0"/>
                        </a:rPr>
                        <a:t>How about following up with an email to your buyer offering them an upsell?</a:t>
                      </a:r>
                    </a:p>
                    <a:p>
                      <a:pPr marL="0" algn="just" defTabSz="914400" rtl="0" eaLnBrk="1" latinLnBrk="0" hangingPunct="1"/>
                      <a:r>
                        <a:rPr lang="en-IE" sz="1400" kern="1200" dirty="0">
                          <a:solidFill>
                            <a:schemeClr val="dk1"/>
                          </a:solidFill>
                          <a:latin typeface="Verdana" panose="020B0604030504040204" pitchFamily="34" charset="0"/>
                          <a:ea typeface="Verdana" panose="020B0604030504040204" pitchFamily="34" charset="0"/>
                          <a:cs typeface="Verdana" panose="020B0604030504040204" pitchFamily="34" charset="0"/>
                        </a:rPr>
                        <a:t>Or getting people to enquire if they are not sure about booking and then try to convert them?</a:t>
                      </a:r>
                    </a:p>
                  </a:txBody>
                  <a:tcPr marL="68400" marR="68400" marT="72000" marB="72000">
                    <a:solidFill>
                      <a:schemeClr val="accent4">
                        <a:lumMod val="60000"/>
                        <a:lumOff val="40000"/>
                        <a:alpha val="50000"/>
                      </a:schemeClr>
                    </a:solidFill>
                  </a:tcPr>
                </a:tc>
                <a:tc>
                  <a:txBody>
                    <a:bodyPr/>
                    <a:lstStyle/>
                    <a:p>
                      <a:pPr marL="0" algn="just" defTabSz="914400" rtl="0" eaLnBrk="1" latinLnBrk="0" hangingPunct="1">
                        <a:lnSpc>
                          <a:spcPct val="107000"/>
                        </a:lnSpc>
                        <a:spcAft>
                          <a:spcPts val="0"/>
                        </a:spcAft>
                      </a:pPr>
                      <a:endParaRPr lang="en-IE" sz="1400" kern="1200" dirty="0">
                        <a:solidFill>
                          <a:schemeClr val="dk1"/>
                        </a:solidFill>
                        <a:latin typeface="Verdana" panose="020B0604030504040204" pitchFamily="34" charset="0"/>
                        <a:ea typeface="Verdana" panose="020B0604030504040204" pitchFamily="34" charset="0"/>
                        <a:cs typeface="Verdana" panose="020B0604030504040204" pitchFamily="34" charset="0"/>
                      </a:endParaRPr>
                    </a:p>
                  </a:txBody>
                  <a:tcPr marL="68400" marR="68400" marT="72000" marB="72000">
                    <a:solidFill>
                      <a:schemeClr val="accent4">
                        <a:lumMod val="60000"/>
                        <a:lumOff val="40000"/>
                        <a:alpha val="50000"/>
                      </a:schemeClr>
                    </a:solidFill>
                  </a:tcPr>
                </a:tc>
                <a:tc>
                  <a:txBody>
                    <a:bodyPr/>
                    <a:lstStyle/>
                    <a:p>
                      <a:pPr marL="0" algn="just" defTabSz="914400" rtl="0" eaLnBrk="1" latinLnBrk="0" hangingPunct="1">
                        <a:lnSpc>
                          <a:spcPct val="107000"/>
                        </a:lnSpc>
                        <a:spcAft>
                          <a:spcPts val="0"/>
                        </a:spcAft>
                      </a:pPr>
                      <a:endParaRPr lang="en-IE" sz="1400" kern="1200" dirty="0">
                        <a:solidFill>
                          <a:schemeClr val="dk1"/>
                        </a:solidFill>
                        <a:latin typeface="Verdana" panose="020B0604030504040204" pitchFamily="34" charset="0"/>
                        <a:ea typeface="Verdana" panose="020B0604030504040204" pitchFamily="34" charset="0"/>
                        <a:cs typeface="Verdana" panose="020B0604030504040204" pitchFamily="34" charset="0"/>
                      </a:endParaRPr>
                    </a:p>
                  </a:txBody>
                  <a:tcPr marL="68400" marR="68400" marT="72000" marB="72000">
                    <a:solidFill>
                      <a:schemeClr val="accent4">
                        <a:lumMod val="60000"/>
                        <a:lumOff val="40000"/>
                        <a:alpha val="50000"/>
                      </a:schemeClr>
                    </a:solidFill>
                  </a:tcPr>
                </a:tc>
                <a:extLst>
                  <a:ext uri="{0D108BD9-81ED-4DB2-BD59-A6C34878D82A}">
                    <a16:rowId xmlns:a16="http://schemas.microsoft.com/office/drawing/2014/main" val="1769215410"/>
                  </a:ext>
                </a:extLst>
              </a:tr>
            </a:tbl>
          </a:graphicData>
        </a:graphic>
      </p:graphicFrame>
      <p:sp>
        <p:nvSpPr>
          <p:cNvPr id="9" name="Rectangle 8">
            <a:extLst>
              <a:ext uri="{FF2B5EF4-FFF2-40B4-BE49-F238E27FC236}">
                <a16:creationId xmlns:a16="http://schemas.microsoft.com/office/drawing/2014/main" id="{D03943A3-60CF-C642-92FF-B46CBF464D0E}"/>
              </a:ext>
            </a:extLst>
          </p:cNvPr>
          <p:cNvSpPr/>
          <p:nvPr/>
        </p:nvSpPr>
        <p:spPr>
          <a:xfrm>
            <a:off x="390312" y="1120587"/>
            <a:ext cx="7849565" cy="529312"/>
          </a:xfrm>
          <a:prstGeom prst="rect">
            <a:avLst/>
          </a:prstGeom>
        </p:spPr>
        <p:txBody>
          <a:bodyPr wrap="square" lIns="0" tIns="0" rIns="0" bIns="0">
            <a:spAutoFit/>
          </a:bodyPr>
          <a:lstStyle/>
          <a:p>
            <a:pPr>
              <a:lnSpc>
                <a:spcPct val="107000"/>
              </a:lnSpc>
              <a:spcBef>
                <a:spcPts val="200"/>
              </a:spcBef>
            </a:pPr>
            <a:r>
              <a:rPr lang="en-IE" sz="1600" b="1" cap="all" dirty="0">
                <a:solidFill>
                  <a:srgbClr val="A3AF07"/>
                </a:solidFill>
                <a:latin typeface="Verdana" panose="020B0604030504040204" pitchFamily="34" charset="0"/>
                <a:ea typeface="Times New Roman" panose="02020603050405020304" pitchFamily="18" charset="0"/>
                <a:cs typeface="Times New Roman" panose="02020603050405020304" pitchFamily="18" charset="0"/>
              </a:rPr>
              <a:t>Optimizing conversion checklist</a:t>
            </a:r>
          </a:p>
          <a:p>
            <a:pPr>
              <a:lnSpc>
                <a:spcPct val="107000"/>
              </a:lnSpc>
              <a:spcBef>
                <a:spcPts val="200"/>
              </a:spcBef>
            </a:pPr>
            <a:r>
              <a:rPr lang="en-IE" sz="1600" b="1" cap="all" dirty="0">
                <a:solidFill>
                  <a:srgbClr val="A3AF07"/>
                </a:solidFill>
                <a:latin typeface="Verdana" panose="020B0604030504040204" pitchFamily="34" charset="0"/>
                <a:ea typeface="Times New Roman" panose="02020603050405020304" pitchFamily="18" charset="0"/>
                <a:cs typeface="Times New Roman" panose="02020603050405020304" pitchFamily="18" charset="0"/>
              </a:rPr>
              <a:t>Contd.</a:t>
            </a:r>
          </a:p>
        </p:txBody>
      </p:sp>
    </p:spTree>
    <p:extLst>
      <p:ext uri="{BB962C8B-B14F-4D97-AF65-F5344CB8AC3E}">
        <p14:creationId xmlns:p14="http://schemas.microsoft.com/office/powerpoint/2010/main" val="37531291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EFE73488AA6944EA67A381B91BF8841" ma:contentTypeVersion="11" ma:contentTypeDescription="Create a new document." ma:contentTypeScope="" ma:versionID="e7ecc727c5ab5c7ef6435b0c6042901a">
  <xsd:schema xmlns:xsd="http://www.w3.org/2001/XMLSchema" xmlns:xs="http://www.w3.org/2001/XMLSchema" xmlns:p="http://schemas.microsoft.com/office/2006/metadata/properties" xmlns:ns2="45dae456-88b9-4ffb-bdb7-b103bac82d3a" xmlns:ns3="4578801f-0822-4fc8-ab90-e8bb196aef62" targetNamespace="http://schemas.microsoft.com/office/2006/metadata/properties" ma:root="true" ma:fieldsID="d4b1b5db580bc78e990bca4946e4fd05" ns2:_="" ns3:_="">
    <xsd:import namespace="45dae456-88b9-4ffb-bdb7-b103bac82d3a"/>
    <xsd:import namespace="4578801f-0822-4fc8-ab90-e8bb196aef6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dae456-88b9-4ffb-bdb7-b103bac82d3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578801f-0822-4fc8-ab90-e8bb196aef6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7614D9C-8713-4E77-BC62-BC2832257310}">
  <ds:schemaRefs>
    <ds:schemaRef ds:uri="http://schemas.microsoft.com/sharepoint/v3/contenttype/forms"/>
  </ds:schemaRefs>
</ds:datastoreItem>
</file>

<file path=customXml/itemProps2.xml><?xml version="1.0" encoding="utf-8"?>
<ds:datastoreItem xmlns:ds="http://schemas.openxmlformats.org/officeDocument/2006/customXml" ds:itemID="{5F1F82B2-D1E4-487C-8E31-A582845F735C}"/>
</file>

<file path=customXml/itemProps3.xml><?xml version="1.0" encoding="utf-8"?>
<ds:datastoreItem xmlns:ds="http://schemas.openxmlformats.org/officeDocument/2006/customXml" ds:itemID="{DB0541C2-ACE9-454C-B388-FD5462556AE9}">
  <ds:schemaRefs>
    <ds:schemaRef ds:uri="http://schemas.microsoft.com/office/2006/metadata/properties"/>
    <ds:schemaRef ds:uri="http://schemas.microsoft.com/office/2006/documentManagement/types"/>
    <ds:schemaRef ds:uri="87e3dc7b-6fa9-4d14-b8fd-34008748e09b"/>
    <ds:schemaRef ds:uri="http://purl.org/dc/elements/1.1/"/>
    <ds:schemaRef ds:uri="http://schemas.openxmlformats.org/package/2006/metadata/core-properties"/>
    <ds:schemaRef ds:uri="5e757cf7-8ef8-435a-925f-c3d8c7835667"/>
    <ds:schemaRef ds:uri="http://schemas.microsoft.com/office/infopath/2007/PartnerControls"/>
    <ds:schemaRef ds:uri="http://purl.org/dc/term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61</TotalTime>
  <Words>766</Words>
  <Application>Microsoft Office PowerPoint</Application>
  <PresentationFormat>Widescreen</PresentationFormat>
  <Paragraphs>58</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Angelia Fox</dc:creator>
  <cp:lastModifiedBy>Laura Brody</cp:lastModifiedBy>
  <cp:revision>3</cp:revision>
  <dcterms:created xsi:type="dcterms:W3CDTF">2020-03-26T16:40:40Z</dcterms:created>
  <dcterms:modified xsi:type="dcterms:W3CDTF">2020-06-19T13:26:23Z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0x010100EEFE73488AA6944EA67A381B91BF8841</vt:lpwstr>
  </property>
</Properties>
</file>