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4" r:id="rId4"/>
    <p:sldMasterId id="2147483697" r:id="rId5"/>
  </p:sldMasterIdLst>
  <p:notesMasterIdLst>
    <p:notesMasterId r:id="rId11"/>
  </p:notesMasterIdLst>
  <p:sldIdLst>
    <p:sldId id="338" r:id="rId6"/>
    <p:sldId id="293" r:id="rId7"/>
    <p:sldId id="261" r:id="rId8"/>
    <p:sldId id="339" r:id="rId9"/>
    <p:sldId id="340" r:id="rId10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827"/>
    <a:srgbClr val="317195"/>
    <a:srgbClr val="A3AF07"/>
    <a:srgbClr val="00653A"/>
    <a:srgbClr val="FC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603B58-F8BF-4047-8A89-4A6BD0E21F85}" v="2" dt="2020-06-30T14:59:58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8"/>
    <p:restoredTop sz="96327"/>
  </p:normalViewPr>
  <p:slideViewPr>
    <p:cSldViewPr snapToGrid="0" snapToObjects="1">
      <p:cViewPr>
        <p:scale>
          <a:sx n="89" d="100"/>
          <a:sy n="89" d="100"/>
        </p:scale>
        <p:origin x="2472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CA04B-D127-3144-9621-99455DAB102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D5DC1-DD8A-2C40-A7C6-B918F217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6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2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7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5872A-22E2-184A-9F5F-0B2AFF234804}"/>
              </a:ext>
            </a:extLst>
          </p:cNvPr>
          <p:cNvSpPr/>
          <p:nvPr userDrawn="1"/>
        </p:nvSpPr>
        <p:spPr>
          <a:xfrm>
            <a:off x="0" y="1403125"/>
            <a:ext cx="7560419" cy="129088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/>
          </a:p>
        </p:txBody>
      </p:sp>
    </p:spTree>
    <p:extLst>
      <p:ext uri="{BB962C8B-B14F-4D97-AF65-F5344CB8AC3E}">
        <p14:creationId xmlns:p14="http://schemas.microsoft.com/office/powerpoint/2010/main" val="868651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4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40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4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2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25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18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84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88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5872A-22E2-184A-9F5F-0B2AFF234804}"/>
              </a:ext>
            </a:extLst>
          </p:cNvPr>
          <p:cNvSpPr/>
          <p:nvPr userDrawn="1"/>
        </p:nvSpPr>
        <p:spPr>
          <a:xfrm>
            <a:off x="0" y="1403125"/>
            <a:ext cx="7560419" cy="129088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/>
          </a:p>
        </p:txBody>
      </p:sp>
    </p:spTree>
    <p:extLst>
      <p:ext uri="{BB962C8B-B14F-4D97-AF65-F5344CB8AC3E}">
        <p14:creationId xmlns:p14="http://schemas.microsoft.com/office/powerpoint/2010/main" val="28298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1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7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2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airplane&#10;&#10;Description automatically generated">
            <a:extLst>
              <a:ext uri="{FF2B5EF4-FFF2-40B4-BE49-F238E27FC236}">
                <a16:creationId xmlns:a16="http://schemas.microsoft.com/office/drawing/2014/main" id="{AF52DABB-EECD-DF47-BDF2-A7AFCB84D5AC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9662400"/>
            <a:ext cx="7560000" cy="1029176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7D08C49-4F92-6840-8AC6-B2B59A396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E04FB5A-7524-0B49-93B7-5AAD7CA4C8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8F073CA2-31B6-824C-BA9F-AC4DE21091B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31512" y="588935"/>
            <a:ext cx="2559661" cy="4895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340D97-6150-7643-90F1-3E1909F143BE}"/>
              </a:ext>
            </a:extLst>
          </p:cNvPr>
          <p:cNvSpPr/>
          <p:nvPr userDrawn="1"/>
        </p:nvSpPr>
        <p:spPr>
          <a:xfrm>
            <a:off x="0" y="1368000"/>
            <a:ext cx="7560000" cy="72000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0CAE73-B51C-594A-8A76-473A763E5354}"/>
              </a:ext>
            </a:extLst>
          </p:cNvPr>
          <p:cNvSpPr/>
          <p:nvPr userDrawn="1"/>
        </p:nvSpPr>
        <p:spPr>
          <a:xfrm>
            <a:off x="519728" y="9935647"/>
            <a:ext cx="3419207" cy="517404"/>
          </a:xfrm>
          <a:prstGeom prst="rect">
            <a:avLst/>
          </a:prstGeom>
        </p:spPr>
        <p:txBody>
          <a:bodyPr wrap="square" lIns="0" tIns="180000" rIns="0" bIns="180000" anchor="ctr" anchorCtr="0">
            <a:spAutoFit/>
          </a:bodyPr>
          <a:lstStyle/>
          <a:p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 </a:t>
            </a:r>
            <a:r>
              <a:rPr lang="en-IE" sz="1000" b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Inspire </a:t>
            </a:r>
            <a:r>
              <a:rPr lang="en-IE" sz="1000" b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Empathise </a:t>
            </a:r>
            <a:r>
              <a:rPr lang="en-IE" sz="1000" b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Clarify  </a:t>
            </a:r>
          </a:p>
        </p:txBody>
      </p:sp>
    </p:spTree>
    <p:extLst>
      <p:ext uri="{BB962C8B-B14F-4D97-AF65-F5344CB8AC3E}">
        <p14:creationId xmlns:p14="http://schemas.microsoft.com/office/powerpoint/2010/main" val="267273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airplane&#10;&#10;Description automatically generated">
            <a:extLst>
              <a:ext uri="{FF2B5EF4-FFF2-40B4-BE49-F238E27FC236}">
                <a16:creationId xmlns:a16="http://schemas.microsoft.com/office/drawing/2014/main" id="{AF52DABB-EECD-DF47-BDF2-A7AFCB84D5AC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9662400"/>
            <a:ext cx="7560000" cy="1029176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7D08C49-4F92-6840-8AC6-B2B59A396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E04FB5A-7524-0B49-93B7-5AAD7CA4C8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8F073CA2-31B6-824C-BA9F-AC4DE21091B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31512" y="588935"/>
            <a:ext cx="2559661" cy="4895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340D97-6150-7643-90F1-3E1909F143BE}"/>
              </a:ext>
            </a:extLst>
          </p:cNvPr>
          <p:cNvSpPr/>
          <p:nvPr userDrawn="1"/>
        </p:nvSpPr>
        <p:spPr>
          <a:xfrm>
            <a:off x="0" y="1368000"/>
            <a:ext cx="7560000" cy="72000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0CAE73-B51C-594A-8A76-473A763E5354}"/>
              </a:ext>
            </a:extLst>
          </p:cNvPr>
          <p:cNvSpPr/>
          <p:nvPr userDrawn="1"/>
        </p:nvSpPr>
        <p:spPr>
          <a:xfrm>
            <a:off x="519728" y="9935647"/>
            <a:ext cx="3419207" cy="517404"/>
          </a:xfrm>
          <a:prstGeom prst="rect">
            <a:avLst/>
          </a:prstGeom>
        </p:spPr>
        <p:txBody>
          <a:bodyPr wrap="square" lIns="0" tIns="180000" rIns="0" bIns="180000" anchor="ctr" anchorCtr="0">
            <a:spAutoFit/>
          </a:bodyPr>
          <a:lstStyle/>
          <a:p>
            <a:r>
              <a:rPr lang="en-IE" sz="10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4796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B1FEA59D-34B3-D145-AE50-E957A0428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9906"/>
            <a:ext cx="7559675" cy="9251907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4D85036F-D0FD-E544-B5C5-C5F69D0B125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3121235" y="5543985"/>
            <a:ext cx="4140200" cy="4152900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BC3D1BBA-FFC8-AA42-93E4-DBF67ACC9CB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502548" y="7986978"/>
            <a:ext cx="2055295" cy="20616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173E87-AD13-D243-8BF3-CBC726AFE19A}"/>
              </a:ext>
            </a:extLst>
          </p:cNvPr>
          <p:cNvSpPr txBox="1"/>
          <p:nvPr/>
        </p:nvSpPr>
        <p:spPr>
          <a:xfrm>
            <a:off x="534256" y="2180065"/>
            <a:ext cx="6552343" cy="32624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IE" sz="2200" b="1" cap="all" dirty="0">
                <a:solidFill>
                  <a:prstClr val="white"/>
                </a:solidFill>
                <a:latin typeface="Verdana"/>
                <a:ea typeface="Verdana"/>
                <a:cs typeface="Verdana" panose="020B0604030504040204" pitchFamily="34" charset="0"/>
              </a:rPr>
              <a:t>Reshaping the Saleable Experience for the Domestic Market</a:t>
            </a:r>
          </a:p>
          <a:p>
            <a:endParaRPr lang="en-IE" sz="2200" b="1" cap="all" dirty="0">
              <a:solidFill>
                <a:prstClr val="white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r>
              <a:rPr lang="en-IE" sz="2200" b="1" cap="all" dirty="0">
                <a:solidFill>
                  <a:prstClr val="white"/>
                </a:solidFill>
                <a:latin typeface="Verdana"/>
                <a:ea typeface="Verdana"/>
                <a:cs typeface="Verdana" panose="020B0604030504040204" pitchFamily="34" charset="0"/>
              </a:rPr>
              <a:t>Accommodation Template</a:t>
            </a:r>
          </a:p>
          <a:p>
            <a:pPr lvl="0"/>
            <a:endParaRPr lang="en-IE" sz="1400" b="1" cap="all" dirty="0">
              <a:solidFill>
                <a:prstClr val="white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pPr lvl="0"/>
            <a:endParaRPr lang="en-IE" sz="1000" b="1" cap="all" dirty="0">
              <a:solidFill>
                <a:prstClr val="white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COVID-19 Sales &amp; Marketing for Recovery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Verdana"/>
              <a:cs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Calibri"/>
              </a:rPr>
              <a:t>DRIVING DOMESTIC SALES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Attention 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 Interest 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 Desire 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 Reassure 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 Action</a:t>
            </a:r>
            <a:endParaRPr kumimoji="0" lang="en-IE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56C9D3-FBDF-8747-BFE2-EEACA973EFBC}"/>
              </a:ext>
            </a:extLst>
          </p:cNvPr>
          <p:cNvSpPr/>
          <p:nvPr/>
        </p:nvSpPr>
        <p:spPr>
          <a:xfrm>
            <a:off x="534256" y="4549057"/>
            <a:ext cx="6120000" cy="72000"/>
          </a:xfrm>
          <a:prstGeom prst="rect">
            <a:avLst/>
          </a:prstGeom>
          <a:solidFill>
            <a:srgbClr val="F5B8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75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BCCB0D2-8CFE-654C-BE4B-3FBACC8DE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9906"/>
            <a:ext cx="7559675" cy="9251907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880954C-03AB-2F46-9489-E8C5C9588FA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3121235" y="5543985"/>
            <a:ext cx="4140200" cy="4152900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5BC8757A-8006-6644-A5BF-E4148C0FDC2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502548" y="7986978"/>
            <a:ext cx="2055295" cy="20616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7C9322-54B5-9449-9A7D-5BA4E869EBE4}"/>
              </a:ext>
            </a:extLst>
          </p:cNvPr>
          <p:cNvSpPr/>
          <p:nvPr/>
        </p:nvSpPr>
        <p:spPr>
          <a:xfrm>
            <a:off x="684000" y="3110400"/>
            <a:ext cx="6192000" cy="84054"/>
          </a:xfrm>
          <a:prstGeom prst="rect">
            <a:avLst/>
          </a:prstGeom>
          <a:solidFill>
            <a:srgbClr val="F5B8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890C08-C540-7540-9076-0891534984FB}"/>
              </a:ext>
            </a:extLst>
          </p:cNvPr>
          <p:cNvSpPr txBox="1"/>
          <p:nvPr/>
        </p:nvSpPr>
        <p:spPr>
          <a:xfrm>
            <a:off x="677843" y="2394000"/>
            <a:ext cx="5760000" cy="8195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Bef>
                <a:spcPts val="1871"/>
              </a:spcBef>
            </a:pPr>
            <a:r>
              <a:rPr lang="en-IE" sz="2400" b="1" kern="0" cap="all" dirty="0">
                <a:solidFill>
                  <a:schemeClr val="bg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07000"/>
              </a:lnSpc>
              <a:spcBef>
                <a:spcPts val="1871"/>
              </a:spcBef>
            </a:pPr>
            <a:endParaRPr lang="en-IE" sz="2400" b="1" kern="0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following template can be used to reshape your saleable experiences for the domestic market. Before using the template, please refer to the following accompanying documents:</a:t>
            </a: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Guidance Note: Reshaping the Saleable Experience for the Domestic Market</a:t>
            </a:r>
          </a:p>
          <a:p>
            <a:pPr marL="342900" indent="-342900">
              <a:buFont typeface="+mj-lt"/>
              <a:buAutoNum type="arabicPeriod"/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Practice Example Experiences for the Domestic Market – Accommodation</a:t>
            </a:r>
          </a:p>
          <a:p>
            <a:pPr marL="342900" indent="-342900">
              <a:buFont typeface="+mj-lt"/>
              <a:buAutoNum type="arabicPeriod"/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example document note:</a:t>
            </a: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room types are itemised and how pricing is issued separately to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business includes a list of the local experiences that they and their team like to do themselves, thereby creating referral business for local tourism partners.</a:t>
            </a: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1871"/>
              </a:spcBef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8F9B8BA-96D0-A04B-9288-EDB6678D28A7}"/>
              </a:ext>
            </a:extLst>
          </p:cNvPr>
          <p:cNvSpPr txBox="1">
            <a:spLocks/>
          </p:cNvSpPr>
          <p:nvPr/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4FB5A-7524-0B49-93B7-5AAD7CA4C86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 descr="A picture containing drawing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403F7AF9-3D61-AB49-B87A-349F7D4656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9389" y="302770"/>
            <a:ext cx="262046" cy="284416"/>
          </a:xfrm>
          <a:prstGeom prst="rect">
            <a:avLst/>
          </a:prstGeom>
        </p:spPr>
      </p:pic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A01296AC-3CF7-3A4C-A189-A1DED61E3CAF}"/>
              </a:ext>
            </a:extLst>
          </p:cNvPr>
          <p:cNvSpPr txBox="1"/>
          <p:nvPr/>
        </p:nvSpPr>
        <p:spPr>
          <a:xfrm>
            <a:off x="7061380" y="388521"/>
            <a:ext cx="170456" cy="165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Bef>
                <a:spcPts val="1871"/>
              </a:spcBef>
            </a:pPr>
            <a:r>
              <a:rPr lang="en-IE" sz="1100" b="1" kern="0" cap="all">
                <a:solidFill>
                  <a:schemeClr val="bg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lang="en-IE" sz="10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80FF546-2BA1-492C-8E2F-41F7EEF8812D}"/>
              </a:ext>
            </a:extLst>
          </p:cNvPr>
          <p:cNvSpPr txBox="1">
            <a:spLocks/>
          </p:cNvSpPr>
          <p:nvPr/>
        </p:nvSpPr>
        <p:spPr>
          <a:xfrm>
            <a:off x="4122549" y="571888"/>
            <a:ext cx="2917398" cy="506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1871"/>
              </a:spcBef>
            </a:pPr>
            <a:r>
              <a:rPr lang="en-IE" sz="1000" kern="0" cap="all" dirty="0">
                <a:solidFill>
                  <a:srgbClr val="31719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Driving Domestic Sales</a:t>
            </a:r>
          </a:p>
        </p:txBody>
      </p:sp>
    </p:spTree>
    <p:extLst>
      <p:ext uri="{BB962C8B-B14F-4D97-AF65-F5344CB8AC3E}">
        <p14:creationId xmlns:p14="http://schemas.microsoft.com/office/powerpoint/2010/main" val="413277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FF3FD6-7EB8-0D45-88A6-DC56B473C01F}"/>
              </a:ext>
            </a:extLst>
          </p:cNvPr>
          <p:cNvSpPr txBox="1">
            <a:spLocks/>
          </p:cNvSpPr>
          <p:nvPr/>
        </p:nvSpPr>
        <p:spPr>
          <a:xfrm>
            <a:off x="639945" y="2705180"/>
            <a:ext cx="6188736" cy="1489724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31719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4009F6-4B48-0748-9158-60477D65C953}"/>
              </a:ext>
            </a:extLst>
          </p:cNvPr>
          <p:cNvSpPr txBox="1">
            <a:spLocks/>
          </p:cNvSpPr>
          <p:nvPr/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4FB5A-7524-0B49-93B7-5AAD7CA4C861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3C5D64-907F-1945-BE48-6BA9162B03B2}"/>
              </a:ext>
            </a:extLst>
          </p:cNvPr>
          <p:cNvSpPr txBox="1">
            <a:spLocks/>
          </p:cNvSpPr>
          <p:nvPr/>
        </p:nvSpPr>
        <p:spPr>
          <a:xfrm>
            <a:off x="4122549" y="571888"/>
            <a:ext cx="2917398" cy="506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1871"/>
              </a:spcBef>
            </a:pPr>
            <a:r>
              <a:rPr lang="en-IE" sz="1000" kern="0" cap="all" dirty="0">
                <a:solidFill>
                  <a:srgbClr val="31719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Driving Domestic Sales</a:t>
            </a:r>
          </a:p>
        </p:txBody>
      </p:sp>
      <p:pic>
        <p:nvPicPr>
          <p:cNvPr id="11" name="Picture 10" descr="A picture containing drawing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66C48E90-F844-284C-916F-C3617B293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389" y="302770"/>
            <a:ext cx="262046" cy="284416"/>
          </a:xfrm>
          <a:prstGeom prst="rect">
            <a:avLst/>
          </a:prstGeom>
        </p:spPr>
      </p:pic>
      <p:sp>
        <p:nvSpPr>
          <p:cNvPr id="12" name="TextBox 11">
            <a:hlinkClick r:id="" action="ppaction://noaction"/>
            <a:extLst>
              <a:ext uri="{FF2B5EF4-FFF2-40B4-BE49-F238E27FC236}">
                <a16:creationId xmlns:a16="http://schemas.microsoft.com/office/drawing/2014/main" id="{2F1A21B5-B30F-324F-9B8F-4B666E1A1C09}"/>
              </a:ext>
            </a:extLst>
          </p:cNvPr>
          <p:cNvSpPr txBox="1"/>
          <p:nvPr/>
        </p:nvSpPr>
        <p:spPr>
          <a:xfrm>
            <a:off x="7061380" y="388521"/>
            <a:ext cx="170456" cy="165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187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kumimoji="0" lang="en-I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F508CA-9EB2-4E26-8ED6-ABBCB714EADB}"/>
              </a:ext>
            </a:extLst>
          </p:cNvPr>
          <p:cNvSpPr/>
          <p:nvPr/>
        </p:nvSpPr>
        <p:spPr>
          <a:xfrm>
            <a:off x="519728" y="1705056"/>
            <a:ext cx="6188737" cy="272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317195"/>
              </a:buClr>
              <a:buSzPct val="120000"/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 Insert Destination Experience Brand</a:t>
            </a:r>
            <a:endParaRPr lang="en-IE" sz="1200" dirty="0">
              <a:solidFill>
                <a:srgbClr val="31719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BBD071-8CA7-40C5-943C-0C00BB7CD79C}"/>
              </a:ext>
            </a:extLst>
          </p:cNvPr>
          <p:cNvSpPr/>
          <p:nvPr/>
        </p:nvSpPr>
        <p:spPr>
          <a:xfrm>
            <a:off x="519727" y="2127144"/>
            <a:ext cx="6188737" cy="476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Insert your business brand and choose an excellent header image that reflects your business offering</a:t>
            </a:r>
            <a:endParaRPr lang="en-IE" sz="1200" b="1" dirty="0">
              <a:solidFill>
                <a:srgbClr val="317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66C42-186A-46B3-8370-B23B538EE4BF}"/>
              </a:ext>
            </a:extLst>
          </p:cNvPr>
          <p:cNvSpPr/>
          <p:nvPr/>
        </p:nvSpPr>
        <p:spPr>
          <a:xfrm>
            <a:off x="577954" y="4391951"/>
            <a:ext cx="6421435" cy="674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Define the Unique Selling Point (USP) of your </a:t>
            </a:r>
            <a:r>
              <a:rPr lang="en-IE" sz="1200" b="1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tourism experience </a:t>
            </a: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one sentence and key words that are compelling for a domestic audience </a:t>
            </a:r>
            <a:endParaRPr lang="en-IE" sz="1600" dirty="0">
              <a:solidFill>
                <a:srgbClr val="317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3DF7187-D1A9-432F-AB90-843A07F064F2}"/>
              </a:ext>
            </a:extLst>
          </p:cNvPr>
          <p:cNvSpPr txBox="1">
            <a:spLocks/>
          </p:cNvSpPr>
          <p:nvPr/>
        </p:nvSpPr>
        <p:spPr>
          <a:xfrm>
            <a:off x="639945" y="5332337"/>
            <a:ext cx="6188736" cy="1489724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31719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90D766-B532-4E06-8D1E-B49D7B781BB6}"/>
              </a:ext>
            </a:extLst>
          </p:cNvPr>
          <p:cNvSpPr/>
          <p:nvPr/>
        </p:nvSpPr>
        <p:spPr>
          <a:xfrm>
            <a:off x="639945" y="7090248"/>
            <a:ext cx="6277690" cy="872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Insert a paragraph that enables a third-party business to refer/sell your tourism business. Rather than one long paragraph, it is useful to break the text into a short paragraph and highlights so that it is easier to understand and read.</a:t>
            </a:r>
            <a:endParaRPr lang="en-IE" sz="1600" dirty="0">
              <a:solidFill>
                <a:srgbClr val="317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E8DDE5-FA8F-4629-8DEB-E88BC077DEBF}"/>
              </a:ext>
            </a:extLst>
          </p:cNvPr>
          <p:cNvSpPr txBox="1">
            <a:spLocks/>
          </p:cNvSpPr>
          <p:nvPr/>
        </p:nvSpPr>
        <p:spPr>
          <a:xfrm>
            <a:off x="684422" y="8084813"/>
            <a:ext cx="6144259" cy="1489724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31719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83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4009F6-4B48-0748-9158-60477D65C953}"/>
              </a:ext>
            </a:extLst>
          </p:cNvPr>
          <p:cNvSpPr txBox="1">
            <a:spLocks/>
          </p:cNvSpPr>
          <p:nvPr/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4FB5A-7524-0B49-93B7-5AAD7CA4C861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3C5D64-907F-1945-BE48-6BA9162B03B2}"/>
              </a:ext>
            </a:extLst>
          </p:cNvPr>
          <p:cNvSpPr txBox="1">
            <a:spLocks/>
          </p:cNvSpPr>
          <p:nvPr/>
        </p:nvSpPr>
        <p:spPr>
          <a:xfrm>
            <a:off x="4122549" y="571888"/>
            <a:ext cx="2917398" cy="506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1871"/>
              </a:spcBef>
            </a:pPr>
            <a:r>
              <a:rPr lang="en-IE" sz="1000" kern="0" cap="all" dirty="0">
                <a:solidFill>
                  <a:srgbClr val="31719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Driving Domestic Sales</a:t>
            </a:r>
          </a:p>
        </p:txBody>
      </p:sp>
      <p:pic>
        <p:nvPicPr>
          <p:cNvPr id="11" name="Picture 10" descr="A picture containing drawing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66C48E90-F844-284C-916F-C3617B293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389" y="302770"/>
            <a:ext cx="262046" cy="284416"/>
          </a:xfrm>
          <a:prstGeom prst="rect">
            <a:avLst/>
          </a:prstGeom>
        </p:spPr>
      </p:pic>
      <p:sp>
        <p:nvSpPr>
          <p:cNvPr id="12" name="TextBox 11">
            <a:hlinkClick r:id="" action="ppaction://noaction"/>
            <a:extLst>
              <a:ext uri="{FF2B5EF4-FFF2-40B4-BE49-F238E27FC236}">
                <a16:creationId xmlns:a16="http://schemas.microsoft.com/office/drawing/2014/main" id="{2F1A21B5-B30F-324F-9B8F-4B666E1A1C09}"/>
              </a:ext>
            </a:extLst>
          </p:cNvPr>
          <p:cNvSpPr txBox="1"/>
          <p:nvPr/>
        </p:nvSpPr>
        <p:spPr>
          <a:xfrm>
            <a:off x="7061380" y="388521"/>
            <a:ext cx="170456" cy="165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187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kumimoji="0" lang="en-I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26AA87-062A-4D9D-837D-1E22091A4BC7}"/>
              </a:ext>
            </a:extLst>
          </p:cNvPr>
          <p:cNvSpPr/>
          <p:nvPr/>
        </p:nvSpPr>
        <p:spPr>
          <a:xfrm>
            <a:off x="569119" y="1629559"/>
            <a:ext cx="6259562" cy="470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Clearly itemise your room types in the grid below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Clr>
                <a:srgbClr val="317195"/>
              </a:buClr>
              <a:buSzPct val="120000"/>
              <a:tabLst>
                <a:tab pos="5768340" algn="l"/>
              </a:tabLst>
            </a:pPr>
            <a:endParaRPr lang="en-IE" sz="1200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82977F-B44B-494E-894D-2616BD60856A}"/>
              </a:ext>
            </a:extLst>
          </p:cNvPr>
          <p:cNvSpPr txBox="1"/>
          <p:nvPr/>
        </p:nvSpPr>
        <p:spPr>
          <a:xfrm>
            <a:off x="569119" y="2085121"/>
            <a:ext cx="48309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b="1" dirty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Guest Rooms: Example</a:t>
            </a:r>
          </a:p>
        </p:txBody>
      </p:sp>
      <p:graphicFrame>
        <p:nvGraphicFramePr>
          <p:cNvPr id="24" name="Table 3">
            <a:extLst>
              <a:ext uri="{FF2B5EF4-FFF2-40B4-BE49-F238E27FC236}">
                <a16:creationId xmlns:a16="http://schemas.microsoft.com/office/drawing/2014/main" id="{2E0D50A0-EA33-4F8E-B018-ADF4EC38D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97329"/>
              </p:ext>
            </p:extLst>
          </p:nvPr>
        </p:nvGraphicFramePr>
        <p:xfrm>
          <a:off x="569119" y="2517966"/>
          <a:ext cx="6189294" cy="3311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4479">
                  <a:extLst>
                    <a:ext uri="{9D8B030D-6E8A-4147-A177-3AD203B41FA5}">
                      <a16:colId xmlns:a16="http://schemas.microsoft.com/office/drawing/2014/main" val="4219428328"/>
                    </a:ext>
                  </a:extLst>
                </a:gridCol>
                <a:gridCol w="4924815">
                  <a:extLst>
                    <a:ext uri="{9D8B030D-6E8A-4147-A177-3AD203B41FA5}">
                      <a16:colId xmlns:a16="http://schemas.microsoft.com/office/drawing/2014/main" val="3214917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Name</a:t>
                      </a:r>
                    </a:p>
                    <a:p>
                      <a:r>
                        <a:rPr lang="en-IE" sz="1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Room Type 1</a:t>
                      </a:r>
                    </a:p>
                  </a:txBody>
                  <a:tcPr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king size bed </a:t>
                      </a:r>
                      <a:r>
                        <a:rPr lang="en-IE" sz="1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</a:t>
                      </a:r>
                      <a:r>
                        <a:rPr lang="en-IE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 double &amp; 1 single bed, bathroom with bath and overhead shower |  258 SQ feet</a:t>
                      </a:r>
                      <a:endParaRPr lang="en-IE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en-IE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8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Name                       Room Type 2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king size bed </a:t>
                      </a:r>
                      <a:r>
                        <a:rPr lang="en-IE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1 double &amp; single bed, bathroom with bath and overhead shower </a:t>
                      </a:r>
                      <a:r>
                        <a:rPr lang="en-IE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IE" sz="1200" b="1" dirty="0">
                          <a:solidFill>
                            <a:srgbClr val="53813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E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ocean view |</a:t>
                      </a: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258 SQ feet</a:t>
                      </a:r>
                      <a:endParaRPr lang="en-IE" sz="1200" dirty="0"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9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Name                       Room Type 3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four poster bed | Ocean view sitting area | Dressing area | 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Bathroom with bath and walk in shower |  269 SQ feet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83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NOTE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All guest rooms include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Elemis luxury toiletries </a:t>
                      </a:r>
                      <a:r>
                        <a:rPr lang="en-IE" sz="1200" b="1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Nespresso coffee machine</a:t>
                      </a:r>
                      <a:r>
                        <a:rPr lang="en-IE" sz="1200" b="1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Nightly turn down service </a:t>
                      </a:r>
                      <a:r>
                        <a:rPr lang="en-IE" sz="1200" b="1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Complimentary still &amp; sparkling water </a:t>
                      </a:r>
                      <a:r>
                        <a:rPr lang="en-IE" sz="1200" b="1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Full Irish breakfast </a:t>
                      </a:r>
                      <a:r>
                        <a:rPr lang="en-IE" sz="1200" b="1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Complimentary access to the seawater pool, sauna, gym, hammam &amp; relaxation areas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7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585862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D6FC864C-4BCB-4652-9462-C6E805265BA1}"/>
              </a:ext>
            </a:extLst>
          </p:cNvPr>
          <p:cNvSpPr/>
          <p:nvPr/>
        </p:nvSpPr>
        <p:spPr>
          <a:xfrm>
            <a:off x="447440" y="6135045"/>
            <a:ext cx="6277690" cy="476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Itemise what you love to do in your destination/area (approx. 5 experiences)</a:t>
            </a:r>
            <a:endParaRPr lang="en-IE" sz="1600" dirty="0">
              <a:solidFill>
                <a:srgbClr val="317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A0533F6-3695-4268-BD46-8F85E776DC0A}"/>
              </a:ext>
            </a:extLst>
          </p:cNvPr>
          <p:cNvSpPr txBox="1">
            <a:spLocks/>
          </p:cNvSpPr>
          <p:nvPr/>
        </p:nvSpPr>
        <p:spPr>
          <a:xfrm>
            <a:off x="536394" y="6636708"/>
            <a:ext cx="6188736" cy="991313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31719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41AAEA2-45D1-469F-81AC-262100448642}"/>
              </a:ext>
            </a:extLst>
          </p:cNvPr>
          <p:cNvSpPr/>
          <p:nvPr/>
        </p:nvSpPr>
        <p:spPr>
          <a:xfrm>
            <a:off x="491638" y="7783892"/>
            <a:ext cx="6277690" cy="27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Say what you love about your destination</a:t>
            </a:r>
            <a:endParaRPr lang="en-IE" sz="1600" dirty="0">
              <a:solidFill>
                <a:srgbClr val="317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4AF2C44-E05A-4EE5-9015-E29F539558F5}"/>
              </a:ext>
            </a:extLst>
          </p:cNvPr>
          <p:cNvSpPr txBox="1">
            <a:spLocks/>
          </p:cNvSpPr>
          <p:nvPr/>
        </p:nvSpPr>
        <p:spPr>
          <a:xfrm>
            <a:off x="580592" y="8210401"/>
            <a:ext cx="6144538" cy="991313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31719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35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4009F6-4B48-0748-9158-60477D65C953}"/>
              </a:ext>
            </a:extLst>
          </p:cNvPr>
          <p:cNvSpPr txBox="1">
            <a:spLocks/>
          </p:cNvSpPr>
          <p:nvPr/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4FB5A-7524-0B49-93B7-5AAD7CA4C861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3C5D64-907F-1945-BE48-6BA9162B03B2}"/>
              </a:ext>
            </a:extLst>
          </p:cNvPr>
          <p:cNvSpPr txBox="1">
            <a:spLocks/>
          </p:cNvSpPr>
          <p:nvPr/>
        </p:nvSpPr>
        <p:spPr>
          <a:xfrm>
            <a:off x="4122549" y="571888"/>
            <a:ext cx="2917398" cy="506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1871"/>
              </a:spcBef>
            </a:pPr>
            <a:r>
              <a:rPr lang="en-IE" sz="1000" kern="0" cap="all" dirty="0">
                <a:solidFill>
                  <a:srgbClr val="31719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Driving Domestic Sales</a:t>
            </a:r>
          </a:p>
        </p:txBody>
      </p:sp>
      <p:pic>
        <p:nvPicPr>
          <p:cNvPr id="11" name="Picture 10" descr="A picture containing drawing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66C48E90-F844-284C-916F-C3617B293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389" y="302770"/>
            <a:ext cx="262046" cy="284416"/>
          </a:xfrm>
          <a:prstGeom prst="rect">
            <a:avLst/>
          </a:prstGeom>
        </p:spPr>
      </p:pic>
      <p:sp>
        <p:nvSpPr>
          <p:cNvPr id="12" name="TextBox 11">
            <a:hlinkClick r:id="" action="ppaction://noaction"/>
            <a:extLst>
              <a:ext uri="{FF2B5EF4-FFF2-40B4-BE49-F238E27FC236}">
                <a16:creationId xmlns:a16="http://schemas.microsoft.com/office/drawing/2014/main" id="{2F1A21B5-B30F-324F-9B8F-4B666E1A1C09}"/>
              </a:ext>
            </a:extLst>
          </p:cNvPr>
          <p:cNvSpPr txBox="1"/>
          <p:nvPr/>
        </p:nvSpPr>
        <p:spPr>
          <a:xfrm>
            <a:off x="7061380" y="388521"/>
            <a:ext cx="170456" cy="165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187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kumimoji="0" lang="en-I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C62453-C620-4BC7-9FDF-A558C088945E}"/>
              </a:ext>
            </a:extLst>
          </p:cNvPr>
          <p:cNvSpPr/>
          <p:nvPr/>
        </p:nvSpPr>
        <p:spPr>
          <a:xfrm>
            <a:off x="426729" y="1905552"/>
            <a:ext cx="6572660" cy="165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Add strong imagery to blank spaces in the document to reinforce the offering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endParaRPr lang="en-IE" sz="1200" b="1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Ensure correct contact details are included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endParaRPr lang="en-IE" sz="1200" b="1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Format the document to ensure all is clear, in order, on the correct page and that pages are numbered.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buFont typeface="+mj-lt"/>
              <a:buAutoNum type="arabicPeriod" startAt="9"/>
              <a:tabLst>
                <a:tab pos="5768340" algn="l"/>
              </a:tabLst>
            </a:pPr>
            <a:endParaRPr lang="en-IE" sz="1200" b="1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5367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578801f-0822-4fc8-ab90-e8bb196aef62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FE73488AA6944EA67A381B91BF8841" ma:contentTypeVersion="11" ma:contentTypeDescription="Create a new document." ma:contentTypeScope="" ma:versionID="e7ecc727c5ab5c7ef6435b0c6042901a">
  <xsd:schema xmlns:xsd="http://www.w3.org/2001/XMLSchema" xmlns:xs="http://www.w3.org/2001/XMLSchema" xmlns:p="http://schemas.microsoft.com/office/2006/metadata/properties" xmlns:ns2="45dae456-88b9-4ffb-bdb7-b103bac82d3a" xmlns:ns3="4578801f-0822-4fc8-ab90-e8bb196aef62" targetNamespace="http://schemas.microsoft.com/office/2006/metadata/properties" ma:root="true" ma:fieldsID="d4b1b5db580bc78e990bca4946e4fd05" ns2:_="" ns3:_="">
    <xsd:import namespace="45dae456-88b9-4ffb-bdb7-b103bac82d3a"/>
    <xsd:import namespace="4578801f-0822-4fc8-ab90-e8bb196ae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ae456-88b9-4ffb-bdb7-b103bac82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8801f-0822-4fc8-ab90-e8bb196ae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013079-F69E-4826-9216-371F424F47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5AFE70-6C76-4DFC-AAA4-48492E9D50AD}">
  <ds:schemaRefs>
    <ds:schemaRef ds:uri="http://purl.org/dc/elements/1.1/"/>
    <ds:schemaRef ds:uri="http://schemas.microsoft.com/office/2006/metadata/properties"/>
    <ds:schemaRef ds:uri="5bff5cea-e049-4bb3-9480-1b5b039fc6e5"/>
    <ds:schemaRef ds:uri="http://purl.org/dc/terms/"/>
    <ds:schemaRef ds:uri="http://schemas.openxmlformats.org/package/2006/metadata/core-properties"/>
    <ds:schemaRef ds:uri="11d593e0-d470-4175-9113-f0201efee1f6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0C8497A-098C-45CF-B4D1-015A6315D7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2067</TotalTime>
  <Words>460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Angelia Fox</dc:creator>
  <cp:lastModifiedBy>Gemma Costello</cp:lastModifiedBy>
  <cp:revision>266</cp:revision>
  <cp:lastPrinted>2020-06-17T18:45:10Z</cp:lastPrinted>
  <dcterms:created xsi:type="dcterms:W3CDTF">2020-03-30T08:04:29Z</dcterms:created>
  <dcterms:modified xsi:type="dcterms:W3CDTF">2020-06-30T15:00:03Z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0x010100EEFE73488AA6944EA67A381B91BF8841</vt:lpwstr>
  </property>
  <property fmtid="{D5CDD505-2E9C-101B-9397-08002B2CF9AE}" pid="3" name="Order">
    <vt:r8>13027500</vt:r8>
  </property>
  <property fmtid="{D5CDD505-2E9C-101B-9397-08002B2CF9AE}" pid="4" name="ComplianceAssetId">
    <vt:lpwstr/>
  </property>
  <property fmtid="{D5CDD505-2E9C-101B-9397-08002B2CF9AE}" pid="5" name="_SourceUrl">
    <vt:lpwstr/>
  </property>
  <property fmtid="{D5CDD505-2E9C-101B-9397-08002B2CF9AE}" pid="6" name="_SharedFileIndex">
    <vt:lpwstr/>
  </property>
</Properties>
</file>