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84" r:id="rId4"/>
    <p:sldMasterId id="2147483697" r:id="rId5"/>
  </p:sldMasterIdLst>
  <p:notesMasterIdLst>
    <p:notesMasterId r:id="rId11"/>
  </p:notesMasterIdLst>
  <p:sldIdLst>
    <p:sldId id="338" r:id="rId6"/>
    <p:sldId id="293" r:id="rId7"/>
    <p:sldId id="261" r:id="rId8"/>
    <p:sldId id="340" r:id="rId9"/>
    <p:sldId id="342" r:id="rId10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AF07"/>
    <a:srgbClr val="317195"/>
    <a:srgbClr val="F5B827"/>
    <a:srgbClr val="00653A"/>
    <a:srgbClr val="FCF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1145CD-BD5A-EF86-E6A1-943A7E22D627}" v="24" dt="2020-06-30T15:02:17.270"/>
    <p1510:client id="{1FD82EE8-0707-8CBB-6794-4D858DB5A6F9}" v="7" dt="2020-06-30T14:39:22.754"/>
    <p1510:client id="{A70C9D80-7482-450D-A0F7-AF44D5CC4C86}" v="3" dt="2020-06-30T14:47:58.1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98"/>
    <p:restoredTop sz="96327"/>
  </p:normalViewPr>
  <p:slideViewPr>
    <p:cSldViewPr snapToGrid="0" snapToObjects="1">
      <p:cViewPr varScale="1">
        <p:scale>
          <a:sx n="74" d="100"/>
          <a:sy n="74" d="100"/>
        </p:scale>
        <p:origin x="28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mma Costello" userId="S::gemma.costello@failteireland.ie::907803e9-4da2-4637-b91a-ee009ac7e451" providerId="AD" clId="Web-{081145CD-BD5A-EF86-E6A1-943A7E22D627}"/>
    <pc:docChg chg="modSld">
      <pc:chgData name="Gemma Costello" userId="S::gemma.costello@failteireland.ie::907803e9-4da2-4637-b91a-ee009ac7e451" providerId="AD" clId="Web-{081145CD-BD5A-EF86-E6A1-943A7E22D627}" dt="2020-06-30T15:02:17.270" v="23" actId="20577"/>
      <pc:docMkLst>
        <pc:docMk/>
      </pc:docMkLst>
      <pc:sldChg chg="modSp">
        <pc:chgData name="Gemma Costello" userId="S::gemma.costello@failteireland.ie::907803e9-4da2-4637-b91a-ee009ac7e451" providerId="AD" clId="Web-{081145CD-BD5A-EF86-E6A1-943A7E22D627}" dt="2020-06-30T15:02:17.270" v="22" actId="20577"/>
        <pc:sldMkLst>
          <pc:docMk/>
          <pc:sldMk cId="700837051" sldId="261"/>
        </pc:sldMkLst>
        <pc:spChg chg="mod">
          <ac:chgData name="Gemma Costello" userId="S::gemma.costello@failteireland.ie::907803e9-4da2-4637-b91a-ee009ac7e451" providerId="AD" clId="Web-{081145CD-BD5A-EF86-E6A1-943A7E22D627}" dt="2020-06-30T15:02:17.270" v="22" actId="20577"/>
          <ac:spMkLst>
            <pc:docMk/>
            <pc:sldMk cId="700837051" sldId="261"/>
            <ac:spMk id="15" creationId="{C1366C42-186A-46B3-8370-B23B538EE4B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CA04B-D127-3144-9621-99455DAB102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D5DC1-DD8A-2C40-A7C6-B918F217A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44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67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28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67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045872A-22E2-184A-9F5F-0B2AFF234804}"/>
              </a:ext>
            </a:extLst>
          </p:cNvPr>
          <p:cNvSpPr/>
          <p:nvPr userDrawn="1"/>
        </p:nvSpPr>
        <p:spPr>
          <a:xfrm>
            <a:off x="0" y="1403125"/>
            <a:ext cx="7560419" cy="129088"/>
          </a:xfrm>
          <a:prstGeom prst="rect">
            <a:avLst/>
          </a:prstGeom>
          <a:solidFill>
            <a:srgbClr val="006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6"/>
          </a:p>
        </p:txBody>
      </p:sp>
    </p:spTree>
    <p:extLst>
      <p:ext uri="{BB962C8B-B14F-4D97-AF65-F5344CB8AC3E}">
        <p14:creationId xmlns:p14="http://schemas.microsoft.com/office/powerpoint/2010/main" val="868651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4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5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</p:spPr>
        <p:txBody>
          <a:bodyPr anchor="b"/>
          <a:lstStyle>
            <a:lvl1pPr>
              <a:defRPr sz="496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40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48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07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31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82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252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182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849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887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045872A-22E2-184A-9F5F-0B2AFF234804}"/>
              </a:ext>
            </a:extLst>
          </p:cNvPr>
          <p:cNvSpPr/>
          <p:nvPr userDrawn="1"/>
        </p:nvSpPr>
        <p:spPr>
          <a:xfrm>
            <a:off x="0" y="1403125"/>
            <a:ext cx="7560419" cy="129088"/>
          </a:xfrm>
          <a:prstGeom prst="rect">
            <a:avLst/>
          </a:prstGeom>
          <a:solidFill>
            <a:srgbClr val="006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6"/>
          </a:p>
        </p:txBody>
      </p:sp>
    </p:spTree>
    <p:extLst>
      <p:ext uri="{BB962C8B-B14F-4D97-AF65-F5344CB8AC3E}">
        <p14:creationId xmlns:p14="http://schemas.microsoft.com/office/powerpoint/2010/main" val="282984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</p:spPr>
        <p:txBody>
          <a:bodyPr anchor="b"/>
          <a:lstStyle>
            <a:lvl1pPr>
              <a:defRPr sz="496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19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6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7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2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4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3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1187A4BF-A9C5-604F-8C36-A73AF47E954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D336002-2347-F94F-8D52-A44D935B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airplane&#10;&#10;Description automatically generated">
            <a:extLst>
              <a:ext uri="{FF2B5EF4-FFF2-40B4-BE49-F238E27FC236}">
                <a16:creationId xmlns:a16="http://schemas.microsoft.com/office/drawing/2014/main" id="{AF52DABB-EECD-DF47-BDF2-A7AFCB84D5AC}"/>
              </a:ext>
            </a:extLst>
          </p:cNvPr>
          <p:cNvPicPr preferRelativeResize="0"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9662400"/>
            <a:ext cx="7560000" cy="1029176"/>
          </a:xfrm>
          <a:prstGeom prst="rect">
            <a:avLst/>
          </a:prstGeom>
        </p:spPr>
      </p:pic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7D08C49-4F92-6840-8AC6-B2B59A3967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E04FB5A-7524-0B49-93B7-5AAD7CA4C86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8F073CA2-31B6-824C-BA9F-AC4DE21091BA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431512" y="588935"/>
            <a:ext cx="2559661" cy="48955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D340D97-6150-7643-90F1-3E1909F143BE}"/>
              </a:ext>
            </a:extLst>
          </p:cNvPr>
          <p:cNvSpPr/>
          <p:nvPr userDrawn="1"/>
        </p:nvSpPr>
        <p:spPr>
          <a:xfrm>
            <a:off x="0" y="1368000"/>
            <a:ext cx="7560000" cy="72000"/>
          </a:xfrm>
          <a:prstGeom prst="rect">
            <a:avLst/>
          </a:prstGeom>
          <a:solidFill>
            <a:srgbClr val="006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0CAE73-B51C-594A-8A76-473A763E5354}"/>
              </a:ext>
            </a:extLst>
          </p:cNvPr>
          <p:cNvSpPr/>
          <p:nvPr userDrawn="1"/>
        </p:nvSpPr>
        <p:spPr>
          <a:xfrm>
            <a:off x="519728" y="9935647"/>
            <a:ext cx="3419207" cy="517404"/>
          </a:xfrm>
          <a:prstGeom prst="rect">
            <a:avLst/>
          </a:prstGeom>
        </p:spPr>
        <p:txBody>
          <a:bodyPr wrap="square" lIns="0" tIns="180000" rIns="0" bIns="180000" anchor="ctr" anchorCtr="0">
            <a:spAutoFit/>
          </a:bodyPr>
          <a:lstStyle/>
          <a:p>
            <a:r>
              <a:rPr lang="en-IE" sz="1000" b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Connect </a:t>
            </a:r>
            <a:r>
              <a:rPr lang="en-IE" sz="1000" b="0">
                <a:solidFill>
                  <a:srgbClr val="F5B82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IE" sz="1000" b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Inspire </a:t>
            </a:r>
            <a:r>
              <a:rPr lang="en-IE" sz="1000" b="0">
                <a:solidFill>
                  <a:srgbClr val="F5B82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IE" sz="1000" b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Empathise </a:t>
            </a:r>
            <a:r>
              <a:rPr lang="en-IE" sz="1000" b="0">
                <a:solidFill>
                  <a:srgbClr val="F5B82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IE" sz="1000" b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Clarify  </a:t>
            </a:r>
          </a:p>
        </p:txBody>
      </p:sp>
    </p:spTree>
    <p:extLst>
      <p:ext uri="{BB962C8B-B14F-4D97-AF65-F5344CB8AC3E}">
        <p14:creationId xmlns:p14="http://schemas.microsoft.com/office/powerpoint/2010/main" val="2672736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airplane&#10;&#10;Description automatically generated">
            <a:extLst>
              <a:ext uri="{FF2B5EF4-FFF2-40B4-BE49-F238E27FC236}">
                <a16:creationId xmlns:a16="http://schemas.microsoft.com/office/drawing/2014/main" id="{AF52DABB-EECD-DF47-BDF2-A7AFCB84D5AC}"/>
              </a:ext>
            </a:extLst>
          </p:cNvPr>
          <p:cNvPicPr preferRelativeResize="0"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9662400"/>
            <a:ext cx="7560000" cy="1029176"/>
          </a:xfrm>
          <a:prstGeom prst="rect">
            <a:avLst/>
          </a:prstGeom>
        </p:spPr>
      </p:pic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7D08C49-4F92-6840-8AC6-B2B59A3967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E04FB5A-7524-0B49-93B7-5AAD7CA4C86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8F073CA2-31B6-824C-BA9F-AC4DE21091BA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431512" y="588935"/>
            <a:ext cx="2559661" cy="48955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D340D97-6150-7643-90F1-3E1909F143BE}"/>
              </a:ext>
            </a:extLst>
          </p:cNvPr>
          <p:cNvSpPr/>
          <p:nvPr userDrawn="1"/>
        </p:nvSpPr>
        <p:spPr>
          <a:xfrm>
            <a:off x="0" y="1368000"/>
            <a:ext cx="7560000" cy="72000"/>
          </a:xfrm>
          <a:prstGeom prst="rect">
            <a:avLst/>
          </a:prstGeom>
          <a:solidFill>
            <a:srgbClr val="006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0CAE73-B51C-594A-8A76-473A763E5354}"/>
              </a:ext>
            </a:extLst>
          </p:cNvPr>
          <p:cNvSpPr/>
          <p:nvPr userDrawn="1"/>
        </p:nvSpPr>
        <p:spPr>
          <a:xfrm>
            <a:off x="519728" y="9935647"/>
            <a:ext cx="3419207" cy="517404"/>
          </a:xfrm>
          <a:prstGeom prst="rect">
            <a:avLst/>
          </a:prstGeom>
        </p:spPr>
        <p:txBody>
          <a:bodyPr wrap="square" lIns="0" tIns="180000" rIns="0" bIns="180000" anchor="ctr" anchorCtr="0">
            <a:spAutoFit/>
          </a:bodyPr>
          <a:lstStyle/>
          <a:p>
            <a:r>
              <a:rPr lang="en-IE" sz="10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4796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B1FEA59D-34B3-D145-AE50-E957A0428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9906"/>
            <a:ext cx="7559675" cy="9251907"/>
          </a:xfrm>
          <a:prstGeom prst="rect">
            <a:avLst/>
          </a:prstGeom>
        </p:spPr>
      </p:pic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4D85036F-D0FD-E544-B5C5-C5F69D0B125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5000"/>
          </a:blip>
          <a:stretch>
            <a:fillRect/>
          </a:stretch>
        </p:blipFill>
        <p:spPr>
          <a:xfrm>
            <a:off x="3121235" y="5543985"/>
            <a:ext cx="4140200" cy="4152900"/>
          </a:xfrm>
          <a:prstGeom prst="rect">
            <a:avLst/>
          </a:prstGeom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BC3D1BBA-FFC8-AA42-93E4-DBF67ACC9CB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0000"/>
          </a:blip>
          <a:stretch>
            <a:fillRect/>
          </a:stretch>
        </p:blipFill>
        <p:spPr>
          <a:xfrm>
            <a:off x="1502548" y="7986978"/>
            <a:ext cx="2055295" cy="20616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F173E87-AD13-D243-8BF3-CBC726AFE19A}"/>
              </a:ext>
            </a:extLst>
          </p:cNvPr>
          <p:cNvSpPr txBox="1"/>
          <p:nvPr/>
        </p:nvSpPr>
        <p:spPr>
          <a:xfrm>
            <a:off x="534256" y="2180065"/>
            <a:ext cx="6552343" cy="32624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/>
            <a:r>
              <a:rPr lang="en-IE" sz="2200" b="1" cap="all" dirty="0">
                <a:solidFill>
                  <a:prstClr val="white"/>
                </a:solidFill>
                <a:latin typeface="Verdana"/>
                <a:ea typeface="Verdana"/>
                <a:cs typeface="Verdana" panose="020B0604030504040204" pitchFamily="34" charset="0"/>
              </a:rPr>
              <a:t>Reshaping the Saleable Experience for the Domestic Market</a:t>
            </a:r>
          </a:p>
          <a:p>
            <a:endParaRPr lang="en-IE" sz="2200" b="1" cap="all" dirty="0">
              <a:solidFill>
                <a:prstClr val="white"/>
              </a:solidFill>
              <a:latin typeface="Verdana"/>
              <a:ea typeface="Verdana"/>
              <a:cs typeface="Verdana" panose="020B0604030504040204" pitchFamily="34" charset="0"/>
            </a:endParaRPr>
          </a:p>
          <a:p>
            <a:r>
              <a:rPr lang="en-IE" sz="2200" b="1" cap="all" dirty="0">
                <a:solidFill>
                  <a:prstClr val="white"/>
                </a:solidFill>
                <a:latin typeface="Verdana"/>
                <a:ea typeface="Verdana"/>
                <a:cs typeface="Verdana" panose="020B0604030504040204" pitchFamily="34" charset="0"/>
              </a:rPr>
              <a:t>Restaurants &amp; Bars Template</a:t>
            </a:r>
          </a:p>
          <a:p>
            <a:pPr lvl="0"/>
            <a:endParaRPr lang="en-IE" sz="1400" b="1" cap="all" dirty="0">
              <a:solidFill>
                <a:prstClr val="white"/>
              </a:solidFill>
              <a:latin typeface="Verdana"/>
              <a:ea typeface="Verdana"/>
              <a:cs typeface="Verdana" panose="020B0604030504040204" pitchFamily="34" charset="0"/>
            </a:endParaRPr>
          </a:p>
          <a:p>
            <a:pPr lvl="0"/>
            <a:endParaRPr lang="en-IE" sz="1000" b="1" cap="all" dirty="0">
              <a:solidFill>
                <a:prstClr val="white"/>
              </a:solidFill>
              <a:latin typeface="Verdana"/>
              <a:ea typeface="Verdana"/>
              <a:cs typeface="Verdana" panose="020B060403050404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Verdana"/>
                <a:cs typeface="Verdana" panose="020B0604030504040204" pitchFamily="34" charset="0"/>
              </a:rPr>
              <a:t>COVID-19 Sales &amp; Marketing for Recovery</a:t>
            </a: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Verdana"/>
              <a:cs typeface="Calibri" panose="020F050202020403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Verdana"/>
                <a:cs typeface="Calibri"/>
              </a:rPr>
              <a:t>DRIVING DOMESTIC SALES</a:t>
            </a: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Verdana"/>
                <a:cs typeface="Verdana" panose="020B0604030504040204" pitchFamily="34" charset="0"/>
              </a:rPr>
              <a:t>Attention </a:t>
            </a:r>
            <a:r>
              <a:rPr kumimoji="0" lang="en-IE" sz="1800" b="1" i="0" u="none" strike="noStrike" kern="1200" cap="none" spc="0" normalizeH="0" baseline="0" noProof="0" dirty="0">
                <a:ln>
                  <a:noFill/>
                </a:ln>
                <a:solidFill>
                  <a:srgbClr val="F5B827"/>
                </a:solidFill>
                <a:effectLst/>
                <a:uLnTx/>
                <a:uFillTx/>
                <a:latin typeface="Verdana"/>
                <a:ea typeface="Verdana"/>
                <a:cs typeface="Verdana" panose="020B0604030504040204" pitchFamily="34" charset="0"/>
              </a:rPr>
              <a:t>|</a:t>
            </a:r>
            <a:r>
              <a:rPr kumimoji="0" lang="en-I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Verdana"/>
                <a:cs typeface="Verdana" panose="020B0604030504040204" pitchFamily="34" charset="0"/>
              </a:rPr>
              <a:t> Interest </a:t>
            </a:r>
            <a:r>
              <a:rPr kumimoji="0" lang="en-IE" sz="1800" b="1" i="0" u="none" strike="noStrike" kern="1200" cap="none" spc="0" normalizeH="0" baseline="0" noProof="0" dirty="0">
                <a:ln>
                  <a:noFill/>
                </a:ln>
                <a:solidFill>
                  <a:srgbClr val="F5B827"/>
                </a:solidFill>
                <a:effectLst/>
                <a:uLnTx/>
                <a:uFillTx/>
                <a:latin typeface="Verdana"/>
                <a:ea typeface="Verdana"/>
                <a:cs typeface="Verdana" panose="020B0604030504040204" pitchFamily="34" charset="0"/>
              </a:rPr>
              <a:t>|</a:t>
            </a:r>
            <a:r>
              <a:rPr kumimoji="0" lang="en-I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Verdana"/>
                <a:cs typeface="Verdana" panose="020B0604030504040204" pitchFamily="34" charset="0"/>
              </a:rPr>
              <a:t> Desire </a:t>
            </a:r>
            <a:r>
              <a:rPr kumimoji="0" lang="en-IE" sz="1800" b="1" i="0" u="none" strike="noStrike" kern="1200" cap="none" spc="0" normalizeH="0" baseline="0" noProof="0" dirty="0">
                <a:ln>
                  <a:noFill/>
                </a:ln>
                <a:solidFill>
                  <a:srgbClr val="F5B827"/>
                </a:solidFill>
                <a:effectLst/>
                <a:uLnTx/>
                <a:uFillTx/>
                <a:latin typeface="Verdana"/>
                <a:ea typeface="Verdana"/>
                <a:cs typeface="Verdana" panose="020B0604030504040204" pitchFamily="34" charset="0"/>
              </a:rPr>
              <a:t>|</a:t>
            </a:r>
            <a:r>
              <a:rPr kumimoji="0" lang="en-I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Verdana"/>
                <a:cs typeface="Verdana" panose="020B0604030504040204" pitchFamily="34" charset="0"/>
              </a:rPr>
              <a:t> Reassure </a:t>
            </a:r>
            <a:r>
              <a:rPr kumimoji="0" lang="en-IE" sz="1800" b="1" i="0" u="none" strike="noStrike" kern="1200" cap="none" spc="0" normalizeH="0" baseline="0" noProof="0" dirty="0">
                <a:ln>
                  <a:noFill/>
                </a:ln>
                <a:solidFill>
                  <a:srgbClr val="F5B827"/>
                </a:solidFill>
                <a:effectLst/>
                <a:uLnTx/>
                <a:uFillTx/>
                <a:latin typeface="Verdana"/>
                <a:ea typeface="Verdana"/>
                <a:cs typeface="Verdana" panose="020B0604030504040204" pitchFamily="34" charset="0"/>
              </a:rPr>
              <a:t>|</a:t>
            </a:r>
            <a:r>
              <a:rPr kumimoji="0" lang="en-I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Verdana"/>
                <a:cs typeface="Verdana" panose="020B0604030504040204" pitchFamily="34" charset="0"/>
              </a:rPr>
              <a:t> Action</a:t>
            </a:r>
            <a:endParaRPr kumimoji="0" lang="en-IE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56C9D3-FBDF-8747-BFE2-EEACA973EFBC}"/>
              </a:ext>
            </a:extLst>
          </p:cNvPr>
          <p:cNvSpPr/>
          <p:nvPr/>
        </p:nvSpPr>
        <p:spPr>
          <a:xfrm>
            <a:off x="534256" y="4549057"/>
            <a:ext cx="6120000" cy="72000"/>
          </a:xfrm>
          <a:prstGeom prst="rect">
            <a:avLst/>
          </a:prstGeom>
          <a:solidFill>
            <a:srgbClr val="F5B8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5757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9BCCB0D2-8CFE-654C-BE4B-3FBACC8DE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9906"/>
            <a:ext cx="7559675" cy="9251907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0880954C-03AB-2F46-9489-E8C5C9588FA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5000"/>
          </a:blip>
          <a:stretch>
            <a:fillRect/>
          </a:stretch>
        </p:blipFill>
        <p:spPr>
          <a:xfrm>
            <a:off x="3121235" y="5543985"/>
            <a:ext cx="4140200" cy="4152900"/>
          </a:xfrm>
          <a:prstGeom prst="rect">
            <a:avLst/>
          </a:prstGeom>
        </p:spPr>
      </p:pic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5BC8757A-8006-6644-A5BF-E4148C0FDC2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0000"/>
          </a:blip>
          <a:stretch>
            <a:fillRect/>
          </a:stretch>
        </p:blipFill>
        <p:spPr>
          <a:xfrm>
            <a:off x="1502548" y="7986978"/>
            <a:ext cx="2055295" cy="20616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F7C9322-54B5-9449-9A7D-5BA4E869EBE4}"/>
              </a:ext>
            </a:extLst>
          </p:cNvPr>
          <p:cNvSpPr/>
          <p:nvPr/>
        </p:nvSpPr>
        <p:spPr>
          <a:xfrm>
            <a:off x="684000" y="3110400"/>
            <a:ext cx="6192000" cy="84054"/>
          </a:xfrm>
          <a:prstGeom prst="rect">
            <a:avLst/>
          </a:prstGeom>
          <a:solidFill>
            <a:srgbClr val="F5B8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6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2890C08-C540-7540-9076-0891534984FB}"/>
              </a:ext>
            </a:extLst>
          </p:cNvPr>
          <p:cNvSpPr txBox="1"/>
          <p:nvPr/>
        </p:nvSpPr>
        <p:spPr>
          <a:xfrm>
            <a:off x="677843" y="2394000"/>
            <a:ext cx="5760000" cy="54257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7000"/>
              </a:lnSpc>
              <a:spcBef>
                <a:spcPts val="1871"/>
              </a:spcBef>
            </a:pPr>
            <a:r>
              <a:rPr lang="en-IE" sz="2400" b="1" kern="0" cap="all" dirty="0">
                <a:solidFill>
                  <a:schemeClr val="bg1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>
              <a:lnSpc>
                <a:spcPct val="107000"/>
              </a:lnSpc>
              <a:spcBef>
                <a:spcPts val="1871"/>
              </a:spcBef>
            </a:pPr>
            <a:endParaRPr lang="en-IE" sz="2400" b="1" kern="0" cap="all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I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following template can be used to reshape your saleable experiences for the domestic market. Before using the template, please refer to the following accompanying documents:</a:t>
            </a:r>
          </a:p>
          <a:p>
            <a:endParaRPr lang="en-I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I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Guidance Note: Reshaping the Saleable Experience for the Domestic Market</a:t>
            </a:r>
          </a:p>
          <a:p>
            <a:pPr marL="342900" indent="-342900">
              <a:buFont typeface="+mj-lt"/>
              <a:buAutoNum type="arabicPeriod"/>
            </a:pPr>
            <a:endParaRPr lang="en-I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I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Practice Example Experiences for the Domestic Market – Restaurants &amp; Bars</a:t>
            </a:r>
          </a:p>
          <a:p>
            <a:pPr marL="342900" indent="-342900">
              <a:buFont typeface="+mj-lt"/>
              <a:buAutoNum type="arabicPeriod"/>
            </a:pPr>
            <a:endParaRPr lang="en-I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I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I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I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Bef>
                <a:spcPts val="1871"/>
              </a:spcBef>
            </a:pPr>
            <a:endParaRPr lang="en-I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8F9B8BA-96D0-A04B-9288-EDB6678D28A7}"/>
              </a:ext>
            </a:extLst>
          </p:cNvPr>
          <p:cNvSpPr txBox="1">
            <a:spLocks/>
          </p:cNvSpPr>
          <p:nvPr/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04FB5A-7524-0B49-93B7-5AAD7CA4C861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9" name="Picture 8" descr="A picture containing drawing&#10;&#10;Description automatically generated">
            <a:hlinkClick r:id="rId4" action="ppaction://hlinksldjump"/>
            <a:extLst>
              <a:ext uri="{FF2B5EF4-FFF2-40B4-BE49-F238E27FC236}">
                <a16:creationId xmlns:a16="http://schemas.microsoft.com/office/drawing/2014/main" id="{403F7AF9-3D61-AB49-B87A-349F7D4656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9389" y="302770"/>
            <a:ext cx="262046" cy="284416"/>
          </a:xfrm>
          <a:prstGeom prst="rect">
            <a:avLst/>
          </a:prstGeom>
        </p:spPr>
      </p:pic>
      <p:sp>
        <p:nvSpPr>
          <p:cNvPr id="14" name="TextBox 13">
            <a:hlinkClick r:id="rId4" action="ppaction://hlinksldjump"/>
            <a:extLst>
              <a:ext uri="{FF2B5EF4-FFF2-40B4-BE49-F238E27FC236}">
                <a16:creationId xmlns:a16="http://schemas.microsoft.com/office/drawing/2014/main" id="{A01296AC-3CF7-3A4C-A189-A1DED61E3CAF}"/>
              </a:ext>
            </a:extLst>
          </p:cNvPr>
          <p:cNvSpPr txBox="1"/>
          <p:nvPr/>
        </p:nvSpPr>
        <p:spPr>
          <a:xfrm>
            <a:off x="7061380" y="388521"/>
            <a:ext cx="170456" cy="1650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7000"/>
              </a:lnSpc>
              <a:spcBef>
                <a:spcPts val="1871"/>
              </a:spcBef>
            </a:pPr>
            <a:r>
              <a:rPr lang="en-IE" sz="1100" b="1" kern="0" cap="all">
                <a:solidFill>
                  <a:schemeClr val="bg1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endParaRPr lang="en-IE" sz="10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480FF546-2BA1-492C-8E2F-41F7EEF8812D}"/>
              </a:ext>
            </a:extLst>
          </p:cNvPr>
          <p:cNvSpPr txBox="1">
            <a:spLocks/>
          </p:cNvSpPr>
          <p:nvPr/>
        </p:nvSpPr>
        <p:spPr>
          <a:xfrm>
            <a:off x="4122549" y="571888"/>
            <a:ext cx="2917398" cy="5066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7000"/>
              </a:lnSpc>
              <a:spcBef>
                <a:spcPts val="1871"/>
              </a:spcBef>
            </a:pPr>
            <a:r>
              <a:rPr lang="en-IE" sz="1000" kern="0" cap="all" dirty="0">
                <a:solidFill>
                  <a:srgbClr val="317195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Driving Domestic Sales</a:t>
            </a:r>
          </a:p>
        </p:txBody>
      </p:sp>
    </p:spTree>
    <p:extLst>
      <p:ext uri="{BB962C8B-B14F-4D97-AF65-F5344CB8AC3E}">
        <p14:creationId xmlns:p14="http://schemas.microsoft.com/office/powerpoint/2010/main" val="4132773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7FF3FD6-7EB8-0D45-88A6-DC56B473C01F}"/>
              </a:ext>
            </a:extLst>
          </p:cNvPr>
          <p:cNvSpPr txBox="1">
            <a:spLocks/>
          </p:cNvSpPr>
          <p:nvPr/>
        </p:nvSpPr>
        <p:spPr>
          <a:xfrm>
            <a:off x="639945" y="2705180"/>
            <a:ext cx="6188736" cy="1489724"/>
          </a:xfrm>
          <a:prstGeom prst="rect">
            <a:avLst/>
          </a:prstGeom>
          <a:ln w="12700">
            <a:solidFill>
              <a:srgbClr val="A3AF07"/>
            </a:solidFill>
          </a:ln>
        </p:spPr>
        <p:txBody>
          <a:bodyPr lIns="360000" tIns="360000" rIns="360000" bIns="360000" anchor="ctr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srgbClr val="A3AF07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74009F6-4B48-0748-9158-60477D65C953}"/>
              </a:ext>
            </a:extLst>
          </p:cNvPr>
          <p:cNvSpPr txBox="1">
            <a:spLocks/>
          </p:cNvSpPr>
          <p:nvPr/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4FB5A-7524-0B49-93B7-5AAD7CA4C861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73C5D64-907F-1945-BE48-6BA9162B03B2}"/>
              </a:ext>
            </a:extLst>
          </p:cNvPr>
          <p:cNvSpPr txBox="1">
            <a:spLocks/>
          </p:cNvSpPr>
          <p:nvPr/>
        </p:nvSpPr>
        <p:spPr>
          <a:xfrm>
            <a:off x="4122549" y="571888"/>
            <a:ext cx="2917398" cy="5066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7000"/>
              </a:lnSpc>
              <a:spcBef>
                <a:spcPts val="1871"/>
              </a:spcBef>
            </a:pPr>
            <a:r>
              <a:rPr lang="en-IE" sz="1000" kern="0" cap="all" dirty="0">
                <a:solidFill>
                  <a:srgbClr val="317195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Driving Domestic Sales</a:t>
            </a:r>
          </a:p>
        </p:txBody>
      </p:sp>
      <p:pic>
        <p:nvPicPr>
          <p:cNvPr id="11" name="Picture 10" descr="A picture containing drawing&#10;&#10;Description automatically generated">
            <a:hlinkClick r:id="" action="ppaction://noaction"/>
            <a:extLst>
              <a:ext uri="{FF2B5EF4-FFF2-40B4-BE49-F238E27FC236}">
                <a16:creationId xmlns:a16="http://schemas.microsoft.com/office/drawing/2014/main" id="{66C48E90-F844-284C-916F-C3617B293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9389" y="302770"/>
            <a:ext cx="262046" cy="284416"/>
          </a:xfrm>
          <a:prstGeom prst="rect">
            <a:avLst/>
          </a:prstGeom>
        </p:spPr>
      </p:pic>
      <p:sp>
        <p:nvSpPr>
          <p:cNvPr id="12" name="TextBox 11">
            <a:hlinkClick r:id="" action="ppaction://noaction"/>
            <a:extLst>
              <a:ext uri="{FF2B5EF4-FFF2-40B4-BE49-F238E27FC236}">
                <a16:creationId xmlns:a16="http://schemas.microsoft.com/office/drawing/2014/main" id="{2F1A21B5-B30F-324F-9B8F-4B666E1A1C09}"/>
              </a:ext>
            </a:extLst>
          </p:cNvPr>
          <p:cNvSpPr txBox="1"/>
          <p:nvPr/>
        </p:nvSpPr>
        <p:spPr>
          <a:xfrm>
            <a:off x="7061380" y="388521"/>
            <a:ext cx="170456" cy="1650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187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100" b="1" i="0" u="none" strike="noStrike" kern="0" cap="all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endParaRPr kumimoji="0" lang="en-IE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F508CA-9EB2-4E26-8ED6-ABBCB714EADB}"/>
              </a:ext>
            </a:extLst>
          </p:cNvPr>
          <p:cNvSpPr/>
          <p:nvPr/>
        </p:nvSpPr>
        <p:spPr>
          <a:xfrm>
            <a:off x="519728" y="1705056"/>
            <a:ext cx="6188737" cy="272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317195"/>
              </a:buClr>
              <a:buSzPct val="120000"/>
            </a:pPr>
            <a:r>
              <a:rPr lang="en-IE" sz="1200" b="1" dirty="0">
                <a:solidFill>
                  <a:srgbClr val="317195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1. Insert Destination Experience Brand</a:t>
            </a:r>
            <a:endParaRPr lang="en-IE" sz="1200" dirty="0">
              <a:solidFill>
                <a:srgbClr val="317195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BBD071-8CA7-40C5-943C-0C00BB7CD79C}"/>
              </a:ext>
            </a:extLst>
          </p:cNvPr>
          <p:cNvSpPr/>
          <p:nvPr/>
        </p:nvSpPr>
        <p:spPr>
          <a:xfrm>
            <a:off x="519727" y="2127144"/>
            <a:ext cx="6188737" cy="476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  <a:buClr>
                <a:srgbClr val="2F5496"/>
              </a:buClr>
              <a:buSzPct val="120000"/>
              <a:tabLst>
                <a:tab pos="5768340" algn="l"/>
              </a:tabLst>
            </a:pPr>
            <a:r>
              <a:rPr lang="en-IE" sz="1200" b="1" dirty="0">
                <a:solidFill>
                  <a:srgbClr val="317195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Insert your business brand and choose an excellent header image that reflects your business offering</a:t>
            </a:r>
            <a:endParaRPr lang="en-IE" sz="1200" b="1" dirty="0">
              <a:solidFill>
                <a:srgbClr val="31719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1366C42-186A-46B3-8370-B23B538EE4BF}"/>
              </a:ext>
            </a:extLst>
          </p:cNvPr>
          <p:cNvSpPr/>
          <p:nvPr/>
        </p:nvSpPr>
        <p:spPr>
          <a:xfrm>
            <a:off x="577954" y="4391951"/>
            <a:ext cx="6421435" cy="67460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07000"/>
              </a:lnSpc>
              <a:buClr>
                <a:srgbClr val="2F5496"/>
              </a:buClr>
              <a:buSzPct val="120000"/>
              <a:tabLst>
                <a:tab pos="5768340" algn="l"/>
              </a:tabLst>
            </a:pPr>
            <a:r>
              <a:rPr lang="en-IE" sz="1200" b="1" dirty="0">
                <a:solidFill>
                  <a:srgbClr val="317195"/>
                </a:solidFill>
                <a:latin typeface="Verdana"/>
                <a:ea typeface="Calibri" panose="020F0502020204030204" pitchFamily="34" charset="0"/>
                <a:cs typeface="Times New Roman"/>
              </a:rPr>
              <a:t>3. Define the offering a Unique Selling Point (USP) of your tourism </a:t>
            </a:r>
            <a:r>
              <a:rPr lang="en-IE" sz="1200" b="1">
                <a:solidFill>
                  <a:srgbClr val="317195"/>
                </a:solidFill>
                <a:latin typeface="Verdana"/>
                <a:ea typeface="Calibri" panose="020F0502020204030204" pitchFamily="34" charset="0"/>
                <a:cs typeface="Times New Roman"/>
              </a:rPr>
              <a:t>experience, with </a:t>
            </a:r>
            <a:r>
              <a:rPr lang="en-IE" sz="1200" b="1" dirty="0">
                <a:solidFill>
                  <a:srgbClr val="317195"/>
                </a:solidFill>
                <a:latin typeface="Verdana"/>
                <a:ea typeface="Calibri" panose="020F0502020204030204" pitchFamily="34" charset="0"/>
                <a:cs typeface="Times New Roman"/>
              </a:rPr>
              <a:t>one sentence and key words that are compelling for a domestic audience </a:t>
            </a:r>
            <a:endParaRPr lang="en-IE" sz="1600" dirty="0">
              <a:solidFill>
                <a:srgbClr val="317195"/>
              </a:solidFill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3DF7187-D1A9-432F-AB90-843A07F064F2}"/>
              </a:ext>
            </a:extLst>
          </p:cNvPr>
          <p:cNvSpPr txBox="1">
            <a:spLocks/>
          </p:cNvSpPr>
          <p:nvPr/>
        </p:nvSpPr>
        <p:spPr>
          <a:xfrm>
            <a:off x="639945" y="5237859"/>
            <a:ext cx="6188736" cy="1489724"/>
          </a:xfrm>
          <a:prstGeom prst="rect">
            <a:avLst/>
          </a:prstGeom>
          <a:ln w="12700">
            <a:solidFill>
              <a:srgbClr val="A3AF07"/>
            </a:solidFill>
          </a:ln>
        </p:spPr>
        <p:txBody>
          <a:bodyPr lIns="360000" tIns="360000" rIns="360000" bIns="360000" anchor="ctr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srgbClr val="A3AF07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A90D766-B532-4E06-8D1E-B49D7B781BB6}"/>
              </a:ext>
            </a:extLst>
          </p:cNvPr>
          <p:cNvSpPr/>
          <p:nvPr/>
        </p:nvSpPr>
        <p:spPr>
          <a:xfrm>
            <a:off x="639945" y="7090248"/>
            <a:ext cx="6277690" cy="87222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07000"/>
              </a:lnSpc>
              <a:buClr>
                <a:srgbClr val="2F5496"/>
              </a:buClr>
              <a:buSzPct val="120000"/>
              <a:tabLst>
                <a:tab pos="5768340" algn="l"/>
              </a:tabLst>
            </a:pPr>
            <a:r>
              <a:rPr lang="en-IE" sz="1200" b="1" dirty="0">
                <a:solidFill>
                  <a:srgbClr val="317195"/>
                </a:solidFill>
                <a:latin typeface="Verdana"/>
                <a:ea typeface="Calibri" panose="020F0502020204030204" pitchFamily="34" charset="0"/>
                <a:cs typeface="Times New Roman"/>
              </a:rPr>
              <a:t>4. Insert a paragraph that enables a third-party business to refer/sell your tourism business. Rather than one long paragraph, it is useful to break the text into a short paragraph and highlights, so that it is easier to understand and read.</a:t>
            </a:r>
            <a:endParaRPr lang="en-IE" sz="1600" dirty="0">
              <a:solidFill>
                <a:srgbClr val="317195"/>
              </a:solidFill>
              <a:effectLst/>
              <a:latin typeface="Verdana"/>
              <a:ea typeface="Calibri" panose="020F0502020204030204" pitchFamily="34" charset="0"/>
              <a:cs typeface="Times New Roman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9CE8DDE5-FA8F-4629-8DEB-E88BC077DEBF}"/>
              </a:ext>
            </a:extLst>
          </p:cNvPr>
          <p:cNvSpPr txBox="1">
            <a:spLocks/>
          </p:cNvSpPr>
          <p:nvPr/>
        </p:nvSpPr>
        <p:spPr>
          <a:xfrm>
            <a:off x="684422" y="7972233"/>
            <a:ext cx="6188736" cy="1489724"/>
          </a:xfrm>
          <a:prstGeom prst="rect">
            <a:avLst/>
          </a:prstGeom>
          <a:ln w="12700">
            <a:solidFill>
              <a:srgbClr val="A3AF07"/>
            </a:solidFill>
          </a:ln>
        </p:spPr>
        <p:txBody>
          <a:bodyPr lIns="360000" tIns="360000" rIns="360000" bIns="360000" anchor="ctr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srgbClr val="A3AF07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0837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74009F6-4B48-0748-9158-60477D65C953}"/>
              </a:ext>
            </a:extLst>
          </p:cNvPr>
          <p:cNvSpPr txBox="1">
            <a:spLocks/>
          </p:cNvSpPr>
          <p:nvPr/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4FB5A-7524-0B49-93B7-5AAD7CA4C861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73C5D64-907F-1945-BE48-6BA9162B03B2}"/>
              </a:ext>
            </a:extLst>
          </p:cNvPr>
          <p:cNvSpPr txBox="1">
            <a:spLocks/>
          </p:cNvSpPr>
          <p:nvPr/>
        </p:nvSpPr>
        <p:spPr>
          <a:xfrm>
            <a:off x="4122549" y="571888"/>
            <a:ext cx="2917398" cy="5066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7000"/>
              </a:lnSpc>
              <a:spcBef>
                <a:spcPts val="1871"/>
              </a:spcBef>
            </a:pPr>
            <a:r>
              <a:rPr lang="en-IE" sz="1000" kern="0" cap="all" dirty="0">
                <a:solidFill>
                  <a:srgbClr val="317195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Driving Domestic Sales</a:t>
            </a:r>
          </a:p>
        </p:txBody>
      </p:sp>
      <p:pic>
        <p:nvPicPr>
          <p:cNvPr id="11" name="Picture 10" descr="A picture containing drawing&#10;&#10;Description automatically generated">
            <a:hlinkClick r:id="" action="ppaction://noaction"/>
            <a:extLst>
              <a:ext uri="{FF2B5EF4-FFF2-40B4-BE49-F238E27FC236}">
                <a16:creationId xmlns:a16="http://schemas.microsoft.com/office/drawing/2014/main" id="{66C48E90-F844-284C-916F-C3617B293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9389" y="302770"/>
            <a:ext cx="262046" cy="284416"/>
          </a:xfrm>
          <a:prstGeom prst="rect">
            <a:avLst/>
          </a:prstGeom>
        </p:spPr>
      </p:pic>
      <p:sp>
        <p:nvSpPr>
          <p:cNvPr id="12" name="TextBox 11">
            <a:hlinkClick r:id="" action="ppaction://noaction"/>
            <a:extLst>
              <a:ext uri="{FF2B5EF4-FFF2-40B4-BE49-F238E27FC236}">
                <a16:creationId xmlns:a16="http://schemas.microsoft.com/office/drawing/2014/main" id="{2F1A21B5-B30F-324F-9B8F-4B666E1A1C09}"/>
              </a:ext>
            </a:extLst>
          </p:cNvPr>
          <p:cNvSpPr txBox="1"/>
          <p:nvPr/>
        </p:nvSpPr>
        <p:spPr>
          <a:xfrm>
            <a:off x="7061380" y="388521"/>
            <a:ext cx="170456" cy="1650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187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100" b="1" i="0" u="none" strike="noStrike" kern="0" cap="all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endParaRPr kumimoji="0" lang="en-IE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EFFC0B-1558-4781-B674-CD9F623F7795}"/>
              </a:ext>
            </a:extLst>
          </p:cNvPr>
          <p:cNvSpPr txBox="1"/>
          <p:nvPr/>
        </p:nvSpPr>
        <p:spPr>
          <a:xfrm>
            <a:off x="420460" y="1901209"/>
            <a:ext cx="6358212" cy="1456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buClr>
                <a:srgbClr val="2F5496"/>
              </a:buClr>
              <a:buSzPct val="120000"/>
              <a:tabLst>
                <a:tab pos="5768340" algn="l"/>
              </a:tabLst>
              <a:defRPr/>
            </a:pPr>
            <a:r>
              <a:rPr lang="en-IE" sz="1200" b="1" dirty="0">
                <a:solidFill>
                  <a:srgbClr val="317195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Clearly itemise your sample food menu in the grid below</a:t>
            </a:r>
          </a:p>
          <a:p>
            <a:pPr lvl="0">
              <a:lnSpc>
                <a:spcPct val="107000"/>
              </a:lnSpc>
              <a:buClr>
                <a:srgbClr val="317195"/>
              </a:buClr>
              <a:buSzPct val="120000"/>
              <a:tabLst>
                <a:tab pos="5768340" algn="l"/>
              </a:tabLst>
              <a:defRPr/>
            </a:pPr>
            <a:endParaRPr lang="en-IE" sz="1200" dirty="0">
              <a:solidFill>
                <a:srgbClr val="317195"/>
              </a:solidFill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07000"/>
              </a:lnSpc>
              <a:buClr>
                <a:srgbClr val="317195"/>
              </a:buClr>
              <a:buSzPct val="120000"/>
              <a:buFont typeface="Arial" panose="020B0604020202020204" pitchFamily="34" charset="0"/>
              <a:buChar char="•"/>
              <a:tabLst>
                <a:tab pos="5768340" algn="l"/>
              </a:tabLst>
              <a:defRPr/>
            </a:pPr>
            <a:r>
              <a:rPr lang="en-IE" sz="1200" dirty="0">
                <a:solidFill>
                  <a:srgbClr val="317195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Itemise inclusions in the named dining option</a:t>
            </a:r>
          </a:p>
          <a:p>
            <a:pPr marL="171450" lvl="0" indent="-171450">
              <a:lnSpc>
                <a:spcPct val="107000"/>
              </a:lnSpc>
              <a:buClr>
                <a:srgbClr val="317195"/>
              </a:buClr>
              <a:buSzPct val="120000"/>
              <a:buFont typeface="Arial" panose="020B0604020202020204" pitchFamily="34" charset="0"/>
              <a:buChar char="•"/>
              <a:tabLst>
                <a:tab pos="5768340" algn="l"/>
              </a:tabLst>
              <a:defRPr/>
            </a:pPr>
            <a:r>
              <a:rPr lang="en-IE" sz="1200" dirty="0">
                <a:solidFill>
                  <a:srgbClr val="317195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offer private dining/events you can note it here</a:t>
            </a:r>
          </a:p>
          <a:p>
            <a:pPr lvl="0">
              <a:lnSpc>
                <a:spcPct val="107000"/>
              </a:lnSpc>
              <a:buClr>
                <a:srgbClr val="317195"/>
              </a:buClr>
              <a:buSzPct val="120000"/>
              <a:tabLst>
                <a:tab pos="5768340" algn="l"/>
              </a:tabLst>
              <a:defRPr/>
            </a:pPr>
            <a:endParaRPr lang="en-IE" dirty="0">
              <a:solidFill>
                <a:srgbClr val="317195"/>
              </a:solidFill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E" dirty="0">
              <a:solidFill>
                <a:srgbClr val="317195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401079-B75C-4E9D-ADDE-F492A37F8E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460" y="3271964"/>
            <a:ext cx="5627992" cy="354854"/>
          </a:xfrm>
          <a:prstGeom prst="rect">
            <a:avLst/>
          </a:prstGeom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939F070B-2EA6-4F6B-A0F6-E4A8DA5584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108256"/>
              </p:ext>
            </p:extLst>
          </p:nvPr>
        </p:nvGraphicFramePr>
        <p:xfrm>
          <a:off x="505688" y="4424174"/>
          <a:ext cx="6640920" cy="2715364"/>
        </p:xfrm>
        <a:graphic>
          <a:graphicData uri="http://schemas.openxmlformats.org/drawingml/2006/table">
            <a:tbl>
              <a:tblPr/>
              <a:tblGrid>
                <a:gridCol w="1529365">
                  <a:extLst>
                    <a:ext uri="{9D8B030D-6E8A-4147-A177-3AD203B41FA5}">
                      <a16:colId xmlns:a16="http://schemas.microsoft.com/office/drawing/2014/main" val="2553182450"/>
                    </a:ext>
                  </a:extLst>
                </a:gridCol>
                <a:gridCol w="3870543">
                  <a:extLst>
                    <a:ext uri="{9D8B030D-6E8A-4147-A177-3AD203B41FA5}">
                      <a16:colId xmlns:a16="http://schemas.microsoft.com/office/drawing/2014/main" val="2238792169"/>
                    </a:ext>
                  </a:extLst>
                </a:gridCol>
                <a:gridCol w="1241012">
                  <a:extLst>
                    <a:ext uri="{9D8B030D-6E8A-4147-A177-3AD203B41FA5}">
                      <a16:colId xmlns:a16="http://schemas.microsoft.com/office/drawing/2014/main" val="367714340"/>
                    </a:ext>
                  </a:extLst>
                </a:gridCol>
              </a:tblGrid>
              <a:tr h="6770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00" b="1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Dining Options</a:t>
                      </a:r>
                      <a:endParaRPr lang="en-I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76" marR="87276" marT="43638" marB="436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00" b="1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Inclusions</a:t>
                      </a:r>
                      <a:endParaRPr lang="en-I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76" marR="87276" marT="43638" marB="436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00" b="1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Public price per person</a:t>
                      </a:r>
                      <a:endParaRPr lang="en-I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76" marR="87276" marT="43638" marB="436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049498"/>
                  </a:ext>
                </a:extLst>
              </a:tr>
              <a:tr h="6649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[Insert title]</a:t>
                      </a:r>
                      <a:endParaRPr lang="en-I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76" marR="87276" marT="43638" marB="436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[List inclusions]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76" marR="87276" marT="43638" marB="436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00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€</a:t>
                      </a:r>
                      <a:endParaRPr lang="en-I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76" marR="87276" marT="43638" marB="436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789841"/>
                  </a:ext>
                </a:extLst>
              </a:tr>
              <a:tr h="6963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00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[Insert title]</a:t>
                      </a:r>
                      <a:endParaRPr lang="en-I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76" marR="87276" marT="43638" marB="436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[List inclusions]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76" marR="87276" marT="43638" marB="436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00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€</a:t>
                      </a:r>
                      <a:endParaRPr lang="en-I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76" marR="87276" marT="43638" marB="436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99848"/>
                  </a:ext>
                </a:extLst>
              </a:tr>
              <a:tr h="6770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00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Private events</a:t>
                      </a:r>
                      <a:endParaRPr lang="en-I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00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XXX can be privatised for groups of minimum 25 and max 30, subject to pre-booking, a rental fee of €XX and minimum food spend of €XX per person.</a:t>
                      </a:r>
                      <a:endParaRPr lang="en-I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76" marR="87276" marT="43638" marB="436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122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253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06AF3B8-2B01-4635-9733-995AE49D5A63}"/>
              </a:ext>
            </a:extLst>
          </p:cNvPr>
          <p:cNvSpPr txBox="1"/>
          <p:nvPr/>
        </p:nvSpPr>
        <p:spPr>
          <a:xfrm>
            <a:off x="463463" y="1678489"/>
            <a:ext cx="5912285" cy="1062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buClr>
                <a:srgbClr val="2F5496"/>
              </a:buClr>
              <a:buSzPct val="120000"/>
              <a:tabLst>
                <a:tab pos="5768340" algn="l"/>
              </a:tabLst>
              <a:defRPr/>
            </a:pPr>
            <a:r>
              <a:rPr lang="en-IE" sz="1200" b="1" dirty="0">
                <a:solidFill>
                  <a:srgbClr val="317195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Clearly itemise your drinks menu in the grid below</a:t>
            </a:r>
          </a:p>
          <a:p>
            <a:pPr lvl="0">
              <a:lnSpc>
                <a:spcPct val="107000"/>
              </a:lnSpc>
              <a:buClr>
                <a:srgbClr val="317195"/>
              </a:buClr>
              <a:buSzPct val="120000"/>
              <a:tabLst>
                <a:tab pos="5768340" algn="l"/>
              </a:tabLst>
              <a:defRPr/>
            </a:pPr>
            <a:endParaRPr lang="en-IE" sz="1200" dirty="0">
              <a:solidFill>
                <a:srgbClr val="317195"/>
              </a:solidFill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07000"/>
              </a:lnSpc>
              <a:buClr>
                <a:srgbClr val="317195"/>
              </a:buClr>
              <a:buSzPct val="120000"/>
              <a:buFont typeface="Arial" panose="020B0604020202020204" pitchFamily="34" charset="0"/>
              <a:buChar char="•"/>
              <a:tabLst>
                <a:tab pos="5768340" algn="l"/>
              </a:tabLst>
              <a:defRPr/>
            </a:pPr>
            <a:r>
              <a:rPr lang="en-IE" sz="1200" dirty="0">
                <a:solidFill>
                  <a:srgbClr val="317195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 the drink </a:t>
            </a:r>
          </a:p>
          <a:p>
            <a:pPr marL="171450" lvl="0" indent="-171450">
              <a:lnSpc>
                <a:spcPct val="107000"/>
              </a:lnSpc>
              <a:buClr>
                <a:srgbClr val="317195"/>
              </a:buClr>
              <a:buSzPct val="120000"/>
              <a:buFont typeface="Arial" panose="020B0604020202020204" pitchFamily="34" charset="0"/>
              <a:buChar char="•"/>
              <a:tabLst>
                <a:tab pos="5768340" algn="l"/>
              </a:tabLst>
              <a:defRPr/>
            </a:pPr>
            <a:r>
              <a:rPr lang="en-IE" sz="1200" dirty="0">
                <a:solidFill>
                  <a:srgbClr val="317195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the drink and note measurement size</a:t>
            </a:r>
          </a:p>
          <a:p>
            <a:pPr marL="171450" lvl="0" indent="-171450">
              <a:lnSpc>
                <a:spcPct val="107000"/>
              </a:lnSpc>
              <a:buClr>
                <a:srgbClr val="317195"/>
              </a:buClr>
              <a:buSzPct val="120000"/>
              <a:buFont typeface="Arial" panose="020B0604020202020204" pitchFamily="34" charset="0"/>
              <a:buChar char="•"/>
              <a:tabLst>
                <a:tab pos="5768340" algn="l"/>
              </a:tabLst>
              <a:defRPr/>
            </a:pPr>
            <a:r>
              <a:rPr lang="en-IE" sz="1200" dirty="0">
                <a:solidFill>
                  <a:srgbClr val="317195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 the number of units and public price per drink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AF989B-3660-4AA7-9F96-9A8CF49DE9A0}"/>
              </a:ext>
            </a:extLst>
          </p:cNvPr>
          <p:cNvSpPr txBox="1"/>
          <p:nvPr/>
        </p:nvSpPr>
        <p:spPr>
          <a:xfrm>
            <a:off x="463463" y="2962018"/>
            <a:ext cx="48685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100" b="1" dirty="0">
                <a:solidFill>
                  <a:srgbClr val="A3AF0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[Insert Business Name] </a:t>
            </a:r>
            <a:r>
              <a:rPr lang="en-IE" sz="1100" b="1" dirty="0">
                <a:solidFill>
                  <a:srgbClr val="F5B82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Sample Drinks Menu</a:t>
            </a:r>
            <a:endParaRPr lang="en-IE" sz="1100" b="1" dirty="0">
              <a:solidFill>
                <a:srgbClr val="317195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47EF318-F97E-4DBE-8067-0B0E60A1E2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744000"/>
              </p:ext>
            </p:extLst>
          </p:nvPr>
        </p:nvGraphicFramePr>
        <p:xfrm>
          <a:off x="455292" y="3369305"/>
          <a:ext cx="6640920" cy="1900272"/>
        </p:xfrm>
        <a:graphic>
          <a:graphicData uri="http://schemas.openxmlformats.org/drawingml/2006/table">
            <a:tbl>
              <a:tblPr/>
              <a:tblGrid>
                <a:gridCol w="1529365">
                  <a:extLst>
                    <a:ext uri="{9D8B030D-6E8A-4147-A177-3AD203B41FA5}">
                      <a16:colId xmlns:a16="http://schemas.microsoft.com/office/drawing/2014/main" val="2553182450"/>
                    </a:ext>
                  </a:extLst>
                </a:gridCol>
                <a:gridCol w="3870543">
                  <a:extLst>
                    <a:ext uri="{9D8B030D-6E8A-4147-A177-3AD203B41FA5}">
                      <a16:colId xmlns:a16="http://schemas.microsoft.com/office/drawing/2014/main" val="2238792169"/>
                    </a:ext>
                  </a:extLst>
                </a:gridCol>
                <a:gridCol w="1241012">
                  <a:extLst>
                    <a:ext uri="{9D8B030D-6E8A-4147-A177-3AD203B41FA5}">
                      <a16:colId xmlns:a16="http://schemas.microsoft.com/office/drawing/2014/main" val="367714340"/>
                    </a:ext>
                  </a:extLst>
                </a:gridCol>
              </a:tblGrid>
              <a:tr h="53896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00" b="1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Dining Options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76" marR="87276" marT="43638" marB="436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00" b="1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Inclusions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76" marR="87276" marT="43638" marB="436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00" b="1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Public price per person</a:t>
                      </a:r>
                      <a:endParaRPr lang="en-I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76" marR="87276" marT="43638" marB="436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049498"/>
                  </a:ext>
                </a:extLst>
              </a:tr>
              <a:tr h="6649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[Insert title]</a:t>
                      </a:r>
                      <a:endParaRPr lang="en-I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76" marR="87276" marT="43638" marB="436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[List inclusions]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76" marR="87276" marT="43638" marB="436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00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€</a:t>
                      </a:r>
                      <a:endParaRPr lang="en-I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76" marR="87276" marT="43638" marB="436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789841"/>
                  </a:ext>
                </a:extLst>
              </a:tr>
              <a:tr h="6963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00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[Insert title]</a:t>
                      </a:r>
                      <a:endParaRPr lang="en-I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76" marR="87276" marT="43638" marB="436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[List inclusions]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76" marR="87276" marT="43638" marB="436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€</a:t>
                      </a:r>
                      <a:endParaRPr lang="en-I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276" marR="87276" marT="43638" marB="436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9984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FCFAD4D-E2EF-4E73-BFC8-BA2059BF9361}"/>
              </a:ext>
            </a:extLst>
          </p:cNvPr>
          <p:cNvSpPr txBox="1"/>
          <p:nvPr/>
        </p:nvSpPr>
        <p:spPr>
          <a:xfrm>
            <a:off x="455292" y="5602970"/>
            <a:ext cx="5912285" cy="8722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>
              <a:lnSpc>
                <a:spcPct val="107000"/>
              </a:lnSpc>
              <a:buClr>
                <a:srgbClr val="2F5496"/>
              </a:buClr>
              <a:buSzPct val="120000"/>
              <a:tabLst>
                <a:tab pos="5768340" algn="l"/>
              </a:tabLst>
              <a:defRPr/>
            </a:pPr>
            <a:r>
              <a:rPr lang="en-IE" sz="1200" b="1" dirty="0">
                <a:solidFill>
                  <a:srgbClr val="317195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Create a General Information Page noting key information such as booking details, opening / closing hours and location map</a:t>
            </a:r>
          </a:p>
          <a:p>
            <a:pPr lvl="0">
              <a:lnSpc>
                <a:spcPct val="107000"/>
              </a:lnSpc>
              <a:buClr>
                <a:srgbClr val="2F5496"/>
              </a:buClr>
              <a:buSzPct val="120000"/>
              <a:tabLst>
                <a:tab pos="5768340" algn="l"/>
              </a:tabLst>
              <a:defRPr/>
            </a:pPr>
            <a:endParaRPr lang="en-IE" sz="1200" b="1" dirty="0">
              <a:solidFill>
                <a:srgbClr val="317195"/>
              </a:solidFill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Clr>
                <a:srgbClr val="2F5496"/>
              </a:buClr>
              <a:buSzPct val="120000"/>
              <a:tabLst>
                <a:tab pos="5768340" algn="l"/>
              </a:tabLst>
              <a:defRPr/>
            </a:pPr>
            <a:r>
              <a:rPr lang="en-IE" sz="1200" b="1">
                <a:solidFill>
                  <a:srgbClr val="317195"/>
                </a:solidFill>
                <a:latin typeface="Verdana"/>
                <a:ea typeface="Calibri" panose="020F0502020204030204" pitchFamily="34" charset="0"/>
                <a:cs typeface="Times New Roman"/>
              </a:rPr>
              <a:t>8. Include your business COVID-19 policies</a:t>
            </a:r>
            <a:endParaRPr lang="en-IE">
              <a:solidFill>
                <a:srgbClr val="317195"/>
              </a:solidFill>
              <a:latin typeface="Verdana"/>
              <a:cs typeface="Times New Roman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8BB72F6-452D-446D-B09C-7A8AEC2D8D19}"/>
              </a:ext>
            </a:extLst>
          </p:cNvPr>
          <p:cNvSpPr txBox="1">
            <a:spLocks/>
          </p:cNvSpPr>
          <p:nvPr/>
        </p:nvSpPr>
        <p:spPr>
          <a:xfrm>
            <a:off x="455292" y="6670809"/>
            <a:ext cx="6188736" cy="1245953"/>
          </a:xfrm>
          <a:prstGeom prst="rect">
            <a:avLst/>
          </a:prstGeom>
          <a:ln w="12700">
            <a:solidFill>
              <a:srgbClr val="A3AF07"/>
            </a:solidFill>
          </a:ln>
        </p:spPr>
        <p:txBody>
          <a:bodyPr lIns="360000" tIns="360000" rIns="360000" bIns="360000" anchor="ctr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srgbClr val="317195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F0446D-5D52-4785-A1C3-27E452935B39}"/>
              </a:ext>
            </a:extLst>
          </p:cNvPr>
          <p:cNvSpPr txBox="1"/>
          <p:nvPr/>
        </p:nvSpPr>
        <p:spPr>
          <a:xfrm>
            <a:off x="463463" y="8038185"/>
            <a:ext cx="6017941" cy="1465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buClr>
                <a:srgbClr val="2F5496"/>
              </a:buClr>
              <a:buSzPct val="120000"/>
              <a:tabLst>
                <a:tab pos="5768340" algn="l"/>
              </a:tabLst>
              <a:defRPr/>
            </a:pPr>
            <a:r>
              <a:rPr lang="en-IE" sz="1200" b="1" dirty="0">
                <a:solidFill>
                  <a:srgbClr val="317195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Add strong imagery to blank spaces in the document to reinforce the offering</a:t>
            </a:r>
          </a:p>
          <a:p>
            <a:pPr lvl="0">
              <a:lnSpc>
                <a:spcPct val="107000"/>
              </a:lnSpc>
              <a:buClr>
                <a:srgbClr val="2F5496"/>
              </a:buClr>
              <a:buSzPct val="120000"/>
              <a:tabLst>
                <a:tab pos="5768340" algn="l"/>
              </a:tabLst>
              <a:defRPr/>
            </a:pPr>
            <a:endParaRPr lang="en-IE" sz="1200" b="1" dirty="0">
              <a:solidFill>
                <a:srgbClr val="317195"/>
              </a:solidFill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Clr>
                <a:srgbClr val="2F5496"/>
              </a:buClr>
              <a:buSzPct val="120000"/>
              <a:tabLst>
                <a:tab pos="5768340" algn="l"/>
              </a:tabLst>
              <a:defRPr/>
            </a:pPr>
            <a:r>
              <a:rPr lang="en-IE" sz="1200" b="1" dirty="0">
                <a:solidFill>
                  <a:srgbClr val="317195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Ensure correct contact details are included</a:t>
            </a:r>
          </a:p>
          <a:p>
            <a:pPr lvl="0">
              <a:lnSpc>
                <a:spcPct val="107000"/>
              </a:lnSpc>
              <a:buClr>
                <a:srgbClr val="2F5496"/>
              </a:buClr>
              <a:buSzPct val="120000"/>
              <a:tabLst>
                <a:tab pos="5768340" algn="l"/>
              </a:tabLst>
              <a:defRPr/>
            </a:pPr>
            <a:endParaRPr lang="en-IE" sz="1200" b="1" dirty="0">
              <a:solidFill>
                <a:srgbClr val="317195"/>
              </a:solidFill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Clr>
                <a:srgbClr val="2F5496"/>
              </a:buClr>
              <a:buSzPct val="120000"/>
              <a:tabLst>
                <a:tab pos="5768340" algn="l"/>
              </a:tabLst>
              <a:defRPr/>
            </a:pPr>
            <a:r>
              <a:rPr lang="en-IE" sz="1200" b="1">
                <a:solidFill>
                  <a:srgbClr val="317195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 </a:t>
            </a:r>
            <a:r>
              <a:rPr lang="en-IE" sz="1200" b="1" dirty="0">
                <a:solidFill>
                  <a:srgbClr val="317195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 the document to ensure all is clear, in order, on the correct page and that pages are numbered.</a:t>
            </a:r>
            <a:endParaRPr lang="en-IE" dirty="0">
              <a:solidFill>
                <a:srgbClr val="3171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699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578801f-0822-4fc8-ab90-e8bb196aef62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FE73488AA6944EA67A381B91BF8841" ma:contentTypeVersion="11" ma:contentTypeDescription="Create a new document." ma:contentTypeScope="" ma:versionID="e7ecc727c5ab5c7ef6435b0c6042901a">
  <xsd:schema xmlns:xsd="http://www.w3.org/2001/XMLSchema" xmlns:xs="http://www.w3.org/2001/XMLSchema" xmlns:p="http://schemas.microsoft.com/office/2006/metadata/properties" xmlns:ns2="45dae456-88b9-4ffb-bdb7-b103bac82d3a" xmlns:ns3="4578801f-0822-4fc8-ab90-e8bb196aef62" targetNamespace="http://schemas.microsoft.com/office/2006/metadata/properties" ma:root="true" ma:fieldsID="d4b1b5db580bc78e990bca4946e4fd05" ns2:_="" ns3:_="">
    <xsd:import namespace="45dae456-88b9-4ffb-bdb7-b103bac82d3a"/>
    <xsd:import namespace="4578801f-0822-4fc8-ab90-e8bb196aef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dae456-88b9-4ffb-bdb7-b103bac82d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78801f-0822-4fc8-ab90-e8bb196aef6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5AFE70-6C76-4DFC-AAA4-48492E9D50AD}">
  <ds:schemaRefs>
    <ds:schemaRef ds:uri="http://purl.org/dc/terms/"/>
    <ds:schemaRef ds:uri="http://schemas.openxmlformats.org/package/2006/metadata/core-properties"/>
    <ds:schemaRef ds:uri="11d593e0-d470-4175-9113-f0201efee1f6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bff5cea-e049-4bb3-9480-1b5b039fc6e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4013079-F69E-4826-9216-371F424F47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C4CE5C-C546-48A9-8174-B2FFDEAC444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2399</TotalTime>
  <Words>428</Words>
  <Application>Microsoft Office PowerPoint</Application>
  <PresentationFormat>Custom</PresentationFormat>
  <Paragraphs>70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2_Office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Angelia Fox</dc:creator>
  <cp:lastModifiedBy>Gemma Costello</cp:lastModifiedBy>
  <cp:revision>287</cp:revision>
  <cp:lastPrinted>2020-06-17T18:45:10Z</cp:lastPrinted>
  <dcterms:created xsi:type="dcterms:W3CDTF">2020-03-30T08:04:29Z</dcterms:created>
  <dcterms:modified xsi:type="dcterms:W3CDTF">2020-06-30T15:02:18Z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0x010100EEFE73488AA6944EA67A381B91BF8841</vt:lpwstr>
  </property>
  <property fmtid="{D5CDD505-2E9C-101B-9397-08002B2CF9AE}" pid="3" name="Order">
    <vt:r8>13027300</vt:r8>
  </property>
  <property fmtid="{D5CDD505-2E9C-101B-9397-08002B2CF9AE}" pid="4" name="ComplianceAssetId">
    <vt:lpwstr/>
  </property>
  <property fmtid="{D5CDD505-2E9C-101B-9397-08002B2CF9AE}" pid="5" name="_SourceUrl">
    <vt:lpwstr/>
  </property>
  <property fmtid="{D5CDD505-2E9C-101B-9397-08002B2CF9AE}" pid="6" name="_SharedFileIndex">
    <vt:lpwstr/>
  </property>
</Properties>
</file>