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84" r:id="rId4"/>
    <p:sldMasterId id="2147483697" r:id="rId5"/>
  </p:sldMasterIdLst>
  <p:notesMasterIdLst>
    <p:notesMasterId r:id="rId11"/>
  </p:notesMasterIdLst>
  <p:sldIdLst>
    <p:sldId id="338" r:id="rId6"/>
    <p:sldId id="293" r:id="rId7"/>
    <p:sldId id="261" r:id="rId8"/>
    <p:sldId id="340" r:id="rId9"/>
    <p:sldId id="342" r:id="rId10"/>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F07"/>
    <a:srgbClr val="317195"/>
    <a:srgbClr val="F5B827"/>
    <a:srgbClr val="00653A"/>
    <a:srgbClr val="FCFE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FB1921-B55C-6DC9-9F6F-09F3E8D9EC7B}" v="66" dt="2020-06-30T15:15:59.322"/>
    <p1510:client id="{5F8FBF54-99FA-D8CF-1588-41404868EA6F}" v="4" dt="2020-06-30T13:03:40.854"/>
    <p1510:client id="{8D68EBD3-A60A-CAD1-CEC8-EB4267F7AA41}" v="41" dt="2020-06-30T13:06:39.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98"/>
    <p:restoredTop sz="96327"/>
  </p:normalViewPr>
  <p:slideViewPr>
    <p:cSldViewPr snapToGrid="0" snapToObjects="1">
      <p:cViewPr varScale="1">
        <p:scale>
          <a:sx n="74" d="100"/>
          <a:sy n="74" d="100"/>
        </p:scale>
        <p:origin x="2820" y="6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ma Costello" userId="S::gemma.costello@failteireland.ie::907803e9-4da2-4637-b91a-ee009ac7e451" providerId="AD" clId="Web-{5F8FBF54-99FA-D8CF-1588-41404868EA6F}"/>
    <pc:docChg chg="modSld">
      <pc:chgData name="Gemma Costello" userId="S::gemma.costello@failteireland.ie::907803e9-4da2-4637-b91a-ee009ac7e451" providerId="AD" clId="Web-{5F8FBF54-99FA-D8CF-1588-41404868EA6F}" dt="2020-06-30T13:03:40.854" v="3" actId="20577"/>
      <pc:docMkLst>
        <pc:docMk/>
      </pc:docMkLst>
      <pc:sldChg chg="modSp">
        <pc:chgData name="Gemma Costello" userId="S::gemma.costello@failteireland.ie::907803e9-4da2-4637-b91a-ee009ac7e451" providerId="AD" clId="Web-{5F8FBF54-99FA-D8CF-1588-41404868EA6F}" dt="2020-06-30T13:03:40.854" v="2" actId="20577"/>
        <pc:sldMkLst>
          <pc:docMk/>
          <pc:sldMk cId="700837051" sldId="261"/>
        </pc:sldMkLst>
        <pc:spChg chg="mod">
          <ac:chgData name="Gemma Costello" userId="S::gemma.costello@failteireland.ie::907803e9-4da2-4637-b91a-ee009ac7e451" providerId="AD" clId="Web-{5F8FBF54-99FA-D8CF-1588-41404868EA6F}" dt="2020-06-30T13:03:40.854" v="2" actId="20577"/>
          <ac:spMkLst>
            <pc:docMk/>
            <pc:sldMk cId="700837051" sldId="261"/>
            <ac:spMk id="15" creationId="{C1366C42-186A-46B3-8370-B23B538EE4BF}"/>
          </ac:spMkLst>
        </pc:spChg>
      </pc:sldChg>
    </pc:docChg>
  </pc:docChgLst>
  <pc:docChgLst>
    <pc:chgData name="Gemma Costello" userId="S::gemma.costello@failteireland.ie::907803e9-4da2-4637-b91a-ee009ac7e451" providerId="AD" clId="Web-{0BFB1921-B55C-6DC9-9F6F-09F3E8D9EC7B}"/>
    <pc:docChg chg="modSld">
      <pc:chgData name="Gemma Costello" userId="S::gemma.costello@failteireland.ie::907803e9-4da2-4637-b91a-ee009ac7e451" providerId="AD" clId="Web-{0BFB1921-B55C-6DC9-9F6F-09F3E8D9EC7B}" dt="2020-06-30T15:15:59.322" v="65" actId="20577"/>
      <pc:docMkLst>
        <pc:docMk/>
      </pc:docMkLst>
      <pc:sldChg chg="modSp">
        <pc:chgData name="Gemma Costello" userId="S::gemma.costello@failteireland.ie::907803e9-4da2-4637-b91a-ee009ac7e451" providerId="AD" clId="Web-{0BFB1921-B55C-6DC9-9F6F-09F3E8D9EC7B}" dt="2020-06-30T15:15:59.322" v="64" actId="20577"/>
        <pc:sldMkLst>
          <pc:docMk/>
          <pc:sldMk cId="700837051" sldId="261"/>
        </pc:sldMkLst>
        <pc:spChg chg="mod">
          <ac:chgData name="Gemma Costello" userId="S::gemma.costello@failteireland.ie::907803e9-4da2-4637-b91a-ee009ac7e451" providerId="AD" clId="Web-{0BFB1921-B55C-6DC9-9F6F-09F3E8D9EC7B}" dt="2020-06-30T15:15:59.322" v="64" actId="20577"/>
          <ac:spMkLst>
            <pc:docMk/>
            <pc:sldMk cId="700837051" sldId="261"/>
            <ac:spMk id="15" creationId="{C1366C42-186A-46B3-8370-B23B538EE4BF}"/>
          </ac:spMkLst>
        </pc:spChg>
      </pc:sldChg>
    </pc:docChg>
  </pc:docChgLst>
  <pc:docChgLst>
    <pc:chgData name="Gemma Costello" userId="907803e9-4da2-4637-b91a-ee009ac7e451" providerId="ADAL" clId="{33DCAE85-A8B1-4AA7-A5C5-B0DB34787210}"/>
    <pc:docChg chg="modSld">
      <pc:chgData name="Gemma Costello" userId="907803e9-4da2-4637-b91a-ee009ac7e451" providerId="ADAL" clId="{33DCAE85-A8B1-4AA7-A5C5-B0DB34787210}" dt="2020-06-30T10:34:37.597" v="29" actId="20577"/>
      <pc:docMkLst>
        <pc:docMk/>
      </pc:docMkLst>
      <pc:sldChg chg="modSp mod">
        <pc:chgData name="Gemma Costello" userId="907803e9-4da2-4637-b91a-ee009ac7e451" providerId="ADAL" clId="{33DCAE85-A8B1-4AA7-A5C5-B0DB34787210}" dt="2020-06-30T10:33:50.287" v="27" actId="20577"/>
        <pc:sldMkLst>
          <pc:docMk/>
          <pc:sldMk cId="700837051" sldId="261"/>
        </pc:sldMkLst>
        <pc:spChg chg="mod">
          <ac:chgData name="Gemma Costello" userId="907803e9-4da2-4637-b91a-ee009ac7e451" providerId="ADAL" clId="{33DCAE85-A8B1-4AA7-A5C5-B0DB34787210}" dt="2020-06-30T10:33:39.253" v="26" actId="20577"/>
          <ac:spMkLst>
            <pc:docMk/>
            <pc:sldMk cId="700837051" sldId="261"/>
            <ac:spMk id="15" creationId="{C1366C42-186A-46B3-8370-B23B538EE4BF}"/>
          </ac:spMkLst>
        </pc:spChg>
        <pc:spChg chg="mod">
          <ac:chgData name="Gemma Costello" userId="907803e9-4da2-4637-b91a-ee009ac7e451" providerId="ADAL" clId="{33DCAE85-A8B1-4AA7-A5C5-B0DB34787210}" dt="2020-06-30T10:33:50.287" v="27" actId="20577"/>
          <ac:spMkLst>
            <pc:docMk/>
            <pc:sldMk cId="700837051" sldId="261"/>
            <ac:spMk id="17" creationId="{CA90D766-B532-4E06-8D1E-B49D7B781BB6}"/>
          </ac:spMkLst>
        </pc:spChg>
      </pc:sldChg>
      <pc:sldChg chg="modSp mod">
        <pc:chgData name="Gemma Costello" userId="907803e9-4da2-4637-b91a-ee009ac7e451" providerId="ADAL" clId="{33DCAE85-A8B1-4AA7-A5C5-B0DB34787210}" dt="2020-06-30T10:33:15.967" v="19" actId="20577"/>
        <pc:sldMkLst>
          <pc:docMk/>
          <pc:sldMk cId="4132773704" sldId="293"/>
        </pc:sldMkLst>
        <pc:spChg chg="mod">
          <ac:chgData name="Gemma Costello" userId="907803e9-4da2-4637-b91a-ee009ac7e451" providerId="ADAL" clId="{33DCAE85-A8B1-4AA7-A5C5-B0DB34787210}" dt="2020-06-30T10:33:15.967" v="19" actId="20577"/>
          <ac:spMkLst>
            <pc:docMk/>
            <pc:sldMk cId="4132773704" sldId="293"/>
            <ac:spMk id="13" creationId="{F2890C08-C540-7540-9076-0891534984FB}"/>
          </ac:spMkLst>
        </pc:spChg>
      </pc:sldChg>
      <pc:sldChg chg="modSp mod">
        <pc:chgData name="Gemma Costello" userId="907803e9-4da2-4637-b91a-ee009ac7e451" providerId="ADAL" clId="{33DCAE85-A8B1-4AA7-A5C5-B0DB34787210}" dt="2020-06-30T10:34:37.597" v="29" actId="20577"/>
        <pc:sldMkLst>
          <pc:docMk/>
          <pc:sldMk cId="632699084" sldId="342"/>
        </pc:sldMkLst>
        <pc:spChg chg="mod">
          <ac:chgData name="Gemma Costello" userId="907803e9-4da2-4637-b91a-ee009ac7e451" providerId="ADAL" clId="{33DCAE85-A8B1-4AA7-A5C5-B0DB34787210}" dt="2020-06-30T10:34:37.597" v="29" actId="20577"/>
          <ac:spMkLst>
            <pc:docMk/>
            <pc:sldMk cId="632699084" sldId="342"/>
            <ac:spMk id="8" creationId="{BFCFAD4D-E2EF-4E73-BFC8-BA2059BF9361}"/>
          </ac:spMkLst>
        </pc:spChg>
      </pc:sldChg>
    </pc:docChg>
  </pc:docChgLst>
  <pc:docChgLst>
    <pc:chgData name="Gemma Costello" userId="S::gemma.costello@failteireland.ie::907803e9-4da2-4637-b91a-ee009ac7e451" providerId="AD" clId="Web-{8D68EBD3-A60A-CAD1-CEC8-EB4267F7AA41}"/>
    <pc:docChg chg="delSld modSld">
      <pc:chgData name="Gemma Costello" userId="S::gemma.costello@failteireland.ie::907803e9-4da2-4637-b91a-ee009ac7e451" providerId="AD" clId="Web-{8D68EBD3-A60A-CAD1-CEC8-EB4267F7AA41}" dt="2020-06-30T13:06:39.703" v="37" actId="20577"/>
      <pc:docMkLst>
        <pc:docMk/>
      </pc:docMkLst>
      <pc:sldChg chg="del">
        <pc:chgData name="Gemma Costello" userId="S::gemma.costello@failteireland.ie::907803e9-4da2-4637-b91a-ee009ac7e451" providerId="AD" clId="Web-{8D68EBD3-A60A-CAD1-CEC8-EB4267F7AA41}" dt="2020-06-30T13:04:56.309" v="0"/>
        <pc:sldMkLst>
          <pc:docMk/>
          <pc:sldMk cId="2436350918" sldId="339"/>
        </pc:sldMkLst>
      </pc:sldChg>
      <pc:sldChg chg="delSp modSp">
        <pc:chgData name="Gemma Costello" userId="S::gemma.costello@failteireland.ie::907803e9-4da2-4637-b91a-ee009ac7e451" providerId="AD" clId="Web-{8D68EBD3-A60A-CAD1-CEC8-EB4267F7AA41}" dt="2020-06-30T13:05:44.560" v="8" actId="20577"/>
        <pc:sldMkLst>
          <pc:docMk/>
          <pc:sldMk cId="3167253670" sldId="340"/>
        </pc:sldMkLst>
        <pc:spChg chg="mod">
          <ac:chgData name="Gemma Costello" userId="S::gemma.costello@failteireland.ie::907803e9-4da2-4637-b91a-ee009ac7e451" providerId="AD" clId="Web-{8D68EBD3-A60A-CAD1-CEC8-EB4267F7AA41}" dt="2020-06-30T13:05:44.560" v="8" actId="20577"/>
          <ac:spMkLst>
            <pc:docMk/>
            <pc:sldMk cId="3167253670" sldId="340"/>
            <ac:spMk id="6" creationId="{34EFFC0B-1558-4781-B674-CD9F623F7795}"/>
          </ac:spMkLst>
        </pc:spChg>
        <pc:spChg chg="del">
          <ac:chgData name="Gemma Costello" userId="S::gemma.costello@failteireland.ie::907803e9-4da2-4637-b91a-ee009ac7e451" providerId="AD" clId="Web-{8D68EBD3-A60A-CAD1-CEC8-EB4267F7AA41}" dt="2020-06-30T13:05:06.465" v="1"/>
          <ac:spMkLst>
            <pc:docMk/>
            <pc:sldMk cId="3167253670" sldId="340"/>
            <ac:spMk id="7" creationId="{D7FF3FD6-7EB8-0D45-88A6-DC56B473C01F}"/>
          </ac:spMkLst>
        </pc:spChg>
        <pc:spChg chg="del">
          <ac:chgData name="Gemma Costello" userId="S::gemma.costello@failteireland.ie::907803e9-4da2-4637-b91a-ee009ac7e451" providerId="AD" clId="Web-{8D68EBD3-A60A-CAD1-CEC8-EB4267F7AA41}" dt="2020-06-30T13:05:10.184" v="2"/>
          <ac:spMkLst>
            <pc:docMk/>
            <pc:sldMk cId="3167253670" sldId="340"/>
            <ac:spMk id="19" creationId="{87A78D43-90B3-467B-AB4A-B0E65A52056D}"/>
          </ac:spMkLst>
        </pc:spChg>
        <pc:graphicFrameChg chg="mod">
          <ac:chgData name="Gemma Costello" userId="S::gemma.costello@failteireland.ie::907803e9-4da2-4637-b91a-ee009ac7e451" providerId="AD" clId="Web-{8D68EBD3-A60A-CAD1-CEC8-EB4267F7AA41}" dt="2020-06-30T13:05:33.216" v="5" actId="1076"/>
          <ac:graphicFrameMkLst>
            <pc:docMk/>
            <pc:sldMk cId="3167253670" sldId="340"/>
            <ac:graphicFrameMk id="13" creationId="{939F070B-2EA6-4F6B-A0F6-E4A8DA558413}"/>
          </ac:graphicFrameMkLst>
        </pc:graphicFrameChg>
        <pc:picChg chg="mod">
          <ac:chgData name="Gemma Costello" userId="S::gemma.costello@failteireland.ie::907803e9-4da2-4637-b91a-ee009ac7e451" providerId="AD" clId="Web-{8D68EBD3-A60A-CAD1-CEC8-EB4267F7AA41}" dt="2020-06-30T13:05:23.560" v="4" actId="1076"/>
          <ac:picMkLst>
            <pc:docMk/>
            <pc:sldMk cId="3167253670" sldId="340"/>
            <ac:picMk id="8" creationId="{A5401079-B75C-4E9D-ADDE-F492A37F8E10}"/>
          </ac:picMkLst>
        </pc:picChg>
      </pc:sldChg>
      <pc:sldChg chg="modSp">
        <pc:chgData name="Gemma Costello" userId="S::gemma.costello@failteireland.ie::907803e9-4da2-4637-b91a-ee009ac7e451" providerId="AD" clId="Web-{8D68EBD3-A60A-CAD1-CEC8-EB4267F7AA41}" dt="2020-06-30T13:06:39.703" v="36" actId="20577"/>
        <pc:sldMkLst>
          <pc:docMk/>
          <pc:sldMk cId="632699084" sldId="342"/>
        </pc:sldMkLst>
        <pc:spChg chg="mod">
          <ac:chgData name="Gemma Costello" userId="S::gemma.costello@failteireland.ie::907803e9-4da2-4637-b91a-ee009ac7e451" providerId="AD" clId="Web-{8D68EBD3-A60A-CAD1-CEC8-EB4267F7AA41}" dt="2020-06-30T13:06:04.701" v="22" actId="20577"/>
          <ac:spMkLst>
            <pc:docMk/>
            <pc:sldMk cId="632699084" sldId="342"/>
            <ac:spMk id="8" creationId="{BFCFAD4D-E2EF-4E73-BFC8-BA2059BF9361}"/>
          </ac:spMkLst>
        </pc:spChg>
        <pc:spChg chg="mod">
          <ac:chgData name="Gemma Costello" userId="S::gemma.costello@failteireland.ie::907803e9-4da2-4637-b91a-ee009ac7e451" providerId="AD" clId="Web-{8D68EBD3-A60A-CAD1-CEC8-EB4267F7AA41}" dt="2020-06-30T13:05:49.388" v="11" actId="20577"/>
          <ac:spMkLst>
            <pc:docMk/>
            <pc:sldMk cId="632699084" sldId="342"/>
            <ac:spMk id="10" creationId="{E06AF3B8-2B01-4635-9733-995AE49D5A63}"/>
          </ac:spMkLst>
        </pc:spChg>
        <pc:spChg chg="mod">
          <ac:chgData name="Gemma Costello" userId="S::gemma.costello@failteireland.ie::907803e9-4da2-4637-b91a-ee009ac7e451" providerId="AD" clId="Web-{8D68EBD3-A60A-CAD1-CEC8-EB4267F7AA41}" dt="2020-06-30T13:06:39.703" v="36" actId="20577"/>
          <ac:spMkLst>
            <pc:docMk/>
            <pc:sldMk cId="632699084" sldId="342"/>
            <ac:spMk id="12" creationId="{23F0446D-5D52-4785-A1C3-27E452935B3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6CA04B-D127-3144-9621-99455DAB102D}" type="datetimeFigureOut">
              <a:rPr lang="en-US" smtClean="0"/>
              <a:t>6/30/2020</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8D5DC1-DD8A-2C40-A7C6-B918F217A37D}" type="slidenum">
              <a:rPr lang="en-US" smtClean="0"/>
              <a:t>‹#›</a:t>
            </a:fld>
            <a:endParaRPr lang="en-US"/>
          </a:p>
        </p:txBody>
      </p:sp>
    </p:spTree>
    <p:extLst>
      <p:ext uri="{BB962C8B-B14F-4D97-AF65-F5344CB8AC3E}">
        <p14:creationId xmlns:p14="http://schemas.microsoft.com/office/powerpoint/2010/main" val="2345244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3646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2352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644467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868651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9574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1385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1127740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90954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3290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12073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9423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589082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74325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804418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282884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653688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282984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8181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51186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533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822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3894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736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4086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Connect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Inspire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Empathise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Clarify  </a:t>
            </a:r>
          </a:p>
        </p:txBody>
      </p:sp>
    </p:spTree>
    <p:extLst>
      <p:ext uri="{BB962C8B-B14F-4D97-AF65-F5344CB8AC3E}">
        <p14:creationId xmlns:p14="http://schemas.microsoft.com/office/powerpoint/2010/main" val="26727361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dirty="0">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84796761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B1FEA59D-34B3-D145-AE50-E957A0428BC4}"/>
              </a:ext>
            </a:extLst>
          </p:cNvPr>
          <p:cNvPicPr>
            <a:picLocks noChangeAspect="1"/>
          </p:cNvPicPr>
          <p:nvPr/>
        </p:nvPicPr>
        <p:blipFill>
          <a:blip r:embed="rId2"/>
          <a:stretch>
            <a:fillRect/>
          </a:stretch>
        </p:blipFill>
        <p:spPr>
          <a:xfrm>
            <a:off x="0" y="1439906"/>
            <a:ext cx="7559675" cy="9251907"/>
          </a:xfrm>
          <a:prstGeom prst="rect">
            <a:avLst/>
          </a:prstGeom>
        </p:spPr>
      </p:pic>
      <p:pic>
        <p:nvPicPr>
          <p:cNvPr id="12" name="Picture 11" descr="A close up of a logo&#10;&#10;Description automatically generated">
            <a:extLst>
              <a:ext uri="{FF2B5EF4-FFF2-40B4-BE49-F238E27FC236}">
                <a16:creationId xmlns:a16="http://schemas.microsoft.com/office/drawing/2014/main" id="{4D85036F-D0FD-E544-B5C5-C5F69D0B1256}"/>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3" name="Picture 12" descr="A close up of a logo&#10;&#10;Description automatically generated">
            <a:extLst>
              <a:ext uri="{FF2B5EF4-FFF2-40B4-BE49-F238E27FC236}">
                <a16:creationId xmlns:a16="http://schemas.microsoft.com/office/drawing/2014/main" id="{BC3D1BBA-FFC8-AA42-93E4-DBF67ACC9CBB}"/>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14" name="TextBox 13">
            <a:extLst>
              <a:ext uri="{FF2B5EF4-FFF2-40B4-BE49-F238E27FC236}">
                <a16:creationId xmlns:a16="http://schemas.microsoft.com/office/drawing/2014/main" id="{4F173E87-AD13-D243-8BF3-CBC726AFE19A}"/>
              </a:ext>
            </a:extLst>
          </p:cNvPr>
          <p:cNvSpPr txBox="1"/>
          <p:nvPr/>
        </p:nvSpPr>
        <p:spPr>
          <a:xfrm>
            <a:off x="534256" y="2180065"/>
            <a:ext cx="6552343" cy="3262432"/>
          </a:xfrm>
          <a:prstGeom prst="rect">
            <a:avLst/>
          </a:prstGeom>
          <a:noFill/>
        </p:spPr>
        <p:txBody>
          <a:bodyPr wrap="square" lIns="0" tIns="0" rIns="0" bIns="0" rtlCol="0" anchor="t">
            <a:spAutoFit/>
          </a:bodyPr>
          <a:lstStyle/>
          <a:p>
            <a:pPr lvl="0"/>
            <a:r>
              <a:rPr lang="en-IE" sz="2200" b="1" cap="all" dirty="0">
                <a:solidFill>
                  <a:prstClr val="white"/>
                </a:solidFill>
                <a:latin typeface="Verdana"/>
                <a:ea typeface="Verdana"/>
                <a:cs typeface="Verdana" panose="020B0604030504040204" pitchFamily="34" charset="0"/>
              </a:rPr>
              <a:t>Reshaping the Saleable Experience for the international Market</a:t>
            </a:r>
          </a:p>
          <a:p>
            <a:endParaRPr lang="en-IE" sz="2200" b="1" cap="all" dirty="0">
              <a:solidFill>
                <a:prstClr val="white"/>
              </a:solidFill>
              <a:latin typeface="Verdana"/>
              <a:ea typeface="Verdana"/>
              <a:cs typeface="Verdana" panose="020B0604030504040204" pitchFamily="34" charset="0"/>
            </a:endParaRPr>
          </a:p>
          <a:p>
            <a:r>
              <a:rPr lang="en-IE" sz="2200" b="1" cap="all" dirty="0">
                <a:solidFill>
                  <a:prstClr val="white"/>
                </a:solidFill>
                <a:latin typeface="Verdana"/>
                <a:ea typeface="Verdana"/>
                <a:cs typeface="Verdana" panose="020B0604030504040204" pitchFamily="34" charset="0"/>
              </a:rPr>
              <a:t>Restaurants Template</a:t>
            </a:r>
          </a:p>
          <a:p>
            <a:pPr lvl="0"/>
            <a:endParaRPr lang="en-IE" sz="1400" b="1" cap="all" dirty="0">
              <a:solidFill>
                <a:prstClr val="white"/>
              </a:solidFill>
              <a:latin typeface="Verdana"/>
              <a:ea typeface="Verdana"/>
              <a:cs typeface="Verdana" panose="020B0604030504040204" pitchFamily="34" charset="0"/>
            </a:endParaRPr>
          </a:p>
          <a:p>
            <a:pPr lvl="0"/>
            <a:endParaRPr lang="en-IE" sz="1000" b="1" cap="all"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Verdana" panose="020B0604030504040204" pitchFamily="34" charset="0"/>
              </a:rPr>
              <a:t>COVID-19 Sales &amp; Marketing for Recovery</a:t>
            </a:r>
            <a:endParaRPr kumimoji="0" lang="en-IE" sz="1800" b="0" i="0" u="none" strike="noStrike" kern="1200" cap="none" spc="0" normalizeH="0" baseline="0" noProof="0" dirty="0">
              <a:ln>
                <a:noFill/>
              </a:ln>
              <a:solidFill>
                <a:prstClr val="white"/>
              </a:solidFill>
              <a:effectLst/>
              <a:uLnTx/>
              <a:uFillTx/>
              <a:latin typeface="Calibri" panose="020F0502020204030204"/>
              <a:ea typeface="Verdan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Calibri"/>
              </a:rPr>
              <a:t>DRIVING international SALES</a:t>
            </a:r>
            <a:endParaRPr kumimoji="0" lang="en-IE" sz="1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2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Attention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Interest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Desire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Reassure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Action</a:t>
            </a:r>
            <a:endParaRPr kumimoji="0" lang="en-IE"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1B56C9D3-FBDF-8747-BFE2-EEACA973EFBC}"/>
              </a:ext>
            </a:extLst>
          </p:cNvPr>
          <p:cNvSpPr/>
          <p:nvPr/>
        </p:nvSpPr>
        <p:spPr>
          <a:xfrm>
            <a:off x="534256" y="4549057"/>
            <a:ext cx="6120000" cy="72000"/>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6"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75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9BCCB0D2-8CFE-654C-BE4B-3FBACC8DED2C}"/>
              </a:ext>
            </a:extLst>
          </p:cNvPr>
          <p:cNvPicPr>
            <a:picLocks noChangeAspect="1"/>
          </p:cNvPicPr>
          <p:nvPr/>
        </p:nvPicPr>
        <p:blipFill>
          <a:blip r:embed="rId2"/>
          <a:stretch>
            <a:fillRect/>
          </a:stretch>
        </p:blipFill>
        <p:spPr>
          <a:xfrm>
            <a:off x="0" y="1439906"/>
            <a:ext cx="7559675" cy="9251907"/>
          </a:xfrm>
          <a:prstGeom prst="rect">
            <a:avLst/>
          </a:prstGeom>
        </p:spPr>
      </p:pic>
      <p:pic>
        <p:nvPicPr>
          <p:cNvPr id="11" name="Picture 10" descr="A close up of a logo&#10;&#10;Description automatically generated">
            <a:extLst>
              <a:ext uri="{FF2B5EF4-FFF2-40B4-BE49-F238E27FC236}">
                <a16:creationId xmlns:a16="http://schemas.microsoft.com/office/drawing/2014/main" id="{0880954C-03AB-2F46-9489-E8C5C9588FA2}"/>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2" name="Picture 11" descr="A close up of a logo&#10;&#10;Description automatically generated">
            <a:extLst>
              <a:ext uri="{FF2B5EF4-FFF2-40B4-BE49-F238E27FC236}">
                <a16:creationId xmlns:a16="http://schemas.microsoft.com/office/drawing/2014/main" id="{5BC8757A-8006-6644-A5BF-E4148C0FDC2A}"/>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8" name="Rectangle 7">
            <a:extLst>
              <a:ext uri="{FF2B5EF4-FFF2-40B4-BE49-F238E27FC236}">
                <a16:creationId xmlns:a16="http://schemas.microsoft.com/office/drawing/2014/main" id="{BF7C9322-54B5-9449-9A7D-5BA4E869EBE4}"/>
              </a:ext>
            </a:extLst>
          </p:cNvPr>
          <p:cNvSpPr/>
          <p:nvPr/>
        </p:nvSpPr>
        <p:spPr>
          <a:xfrm>
            <a:off x="684000" y="3110400"/>
            <a:ext cx="6192000" cy="84054"/>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
        <p:nvSpPr>
          <p:cNvPr id="13" name="TextBox 12">
            <a:extLst>
              <a:ext uri="{FF2B5EF4-FFF2-40B4-BE49-F238E27FC236}">
                <a16:creationId xmlns:a16="http://schemas.microsoft.com/office/drawing/2014/main" id="{F2890C08-C540-7540-9076-0891534984FB}"/>
              </a:ext>
            </a:extLst>
          </p:cNvPr>
          <p:cNvSpPr txBox="1"/>
          <p:nvPr/>
        </p:nvSpPr>
        <p:spPr>
          <a:xfrm>
            <a:off x="677843" y="2394000"/>
            <a:ext cx="5760000" cy="8657435"/>
          </a:xfrm>
          <a:prstGeom prst="rect">
            <a:avLst/>
          </a:prstGeom>
          <a:noFill/>
        </p:spPr>
        <p:txBody>
          <a:bodyPr wrap="square" lIns="0" tIns="0" rIns="0" bIns="0" rtlCol="0">
            <a:spAutoFit/>
          </a:bodyPr>
          <a:lstStyle/>
          <a:p>
            <a:pPr>
              <a:lnSpc>
                <a:spcPct val="107000"/>
              </a:lnSpc>
              <a:spcBef>
                <a:spcPts val="1871"/>
              </a:spcBef>
            </a:pPr>
            <a:r>
              <a:rPr lang="en-IE" sz="2400" b="1" kern="0" cap="all"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INTRODUCTION</a:t>
            </a:r>
          </a:p>
          <a:p>
            <a:pPr>
              <a:lnSpc>
                <a:spcPct val="107000"/>
              </a:lnSpc>
              <a:spcBef>
                <a:spcPts val="1871"/>
              </a:spcBef>
            </a:pPr>
            <a:endParaRPr lang="en-IE" sz="2400" b="1" kern="0" cap="all" dirty="0">
              <a:solidFill>
                <a:schemeClr val="bg1"/>
              </a:solidFill>
              <a:latin typeface="Verdana" panose="020B0604030504040204" pitchFamily="34" charset="0"/>
              <a:ea typeface="Verdana" panose="020B0604030504040204" pitchFamily="34" charset="0"/>
              <a:cs typeface="Times New Roman" panose="02020603050405020304" pitchFamily="18" charset="0"/>
            </a:endParaRPr>
          </a:p>
          <a:p>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The following template can be used to reshape your saleable experiences for the International Market. Before using the template, please refer to the following accompanying document – </a:t>
            </a:r>
            <a:r>
              <a:rPr lang="en-IE" sz="1600" i="1" dirty="0">
                <a:solidFill>
                  <a:schemeClr val="bg1"/>
                </a:solidFill>
                <a:latin typeface="Verdana" panose="020B0604030504040204" pitchFamily="34" charset="0"/>
                <a:ea typeface="Verdana" panose="020B0604030504040204" pitchFamily="34" charset="0"/>
                <a:cs typeface="Verdana" panose="020B0604030504040204" pitchFamily="34" charset="0"/>
              </a:rPr>
              <a:t>‘Good Practice Example Experiences for the international Market – Restaurants’</a:t>
            </a:r>
          </a:p>
          <a:p>
            <a:endPar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Please be mindful of the needs of International Markets</a:t>
            </a:r>
          </a:p>
          <a:p>
            <a:endPar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Any words that cannot be clearly understood by an international customer must be explained. For example hurling (an ancient Celtic game), boxty (an Irish pancake made with potato) and carrageen (a seaweed)</a:t>
            </a:r>
          </a:p>
          <a:p>
            <a:pPr marL="285750" indent="-285750">
              <a:buFont typeface="Arial" panose="020B0604020202020204" pitchFamily="34" charset="0"/>
              <a:buChar char="•"/>
            </a:pPr>
            <a:endPar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Similarly, measurements should be shown in imperial and metric formats to meet the needs of diverse International Customers</a:t>
            </a:r>
          </a:p>
          <a:p>
            <a:pPr marL="285750" indent="-285750">
              <a:buFont typeface="Arial" panose="020B0604020202020204" pitchFamily="34" charset="0"/>
              <a:buChar char="•"/>
            </a:pPr>
            <a:endPar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The saleable experience should clarify the offering from the perspective of the International Customer</a:t>
            </a:r>
          </a:p>
          <a:p>
            <a:r>
              <a:rPr lang="en-IE" sz="18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endParaRPr lang="en-IE" sz="1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1871"/>
              </a:spcBef>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Slide Number Placeholder 5">
            <a:extLst>
              <a:ext uri="{FF2B5EF4-FFF2-40B4-BE49-F238E27FC236}">
                <a16:creationId xmlns:a16="http://schemas.microsoft.com/office/drawing/2014/main" id="{98F9B8BA-96D0-A04B-9288-EDB6678D28A7}"/>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E04FB5A-7524-0B49-93B7-5AAD7CA4C861}" type="slidenum">
              <a:rPr lang="en-US" smtClean="0"/>
              <a:pPr/>
              <a:t>2</a:t>
            </a:fld>
            <a:endParaRPr lang="en-US"/>
          </a:p>
        </p:txBody>
      </p:sp>
      <p:pic>
        <p:nvPicPr>
          <p:cNvPr id="9" name="Picture 8" descr="A picture containing drawing&#10;&#10;Description automatically generated">
            <a:hlinkClick r:id="rId4" action="ppaction://hlinksldjump"/>
            <a:extLst>
              <a:ext uri="{FF2B5EF4-FFF2-40B4-BE49-F238E27FC236}">
                <a16:creationId xmlns:a16="http://schemas.microsoft.com/office/drawing/2014/main" id="{403F7AF9-3D61-AB49-B87A-349F7D4656A7}"/>
              </a:ext>
            </a:extLst>
          </p:cNvPr>
          <p:cNvPicPr>
            <a:picLocks noChangeAspect="1"/>
          </p:cNvPicPr>
          <p:nvPr/>
        </p:nvPicPr>
        <p:blipFill>
          <a:blip r:embed="rId5"/>
          <a:stretch>
            <a:fillRect/>
          </a:stretch>
        </p:blipFill>
        <p:spPr>
          <a:xfrm>
            <a:off x="6999389" y="302770"/>
            <a:ext cx="262046" cy="284416"/>
          </a:xfrm>
          <a:prstGeom prst="rect">
            <a:avLst/>
          </a:prstGeom>
        </p:spPr>
      </p:pic>
      <p:sp>
        <p:nvSpPr>
          <p:cNvPr id="14" name="TextBox 13">
            <a:hlinkClick r:id="rId4" action="ppaction://hlinksldjump"/>
            <a:extLst>
              <a:ext uri="{FF2B5EF4-FFF2-40B4-BE49-F238E27FC236}">
                <a16:creationId xmlns:a16="http://schemas.microsoft.com/office/drawing/2014/main" id="{A01296AC-3CF7-3A4C-A189-A1DED61E3CAF}"/>
              </a:ext>
            </a:extLst>
          </p:cNvPr>
          <p:cNvSpPr txBox="1"/>
          <p:nvPr/>
        </p:nvSpPr>
        <p:spPr>
          <a:xfrm>
            <a:off x="7061380" y="388521"/>
            <a:ext cx="170456" cy="165045"/>
          </a:xfrm>
          <a:prstGeom prst="rect">
            <a:avLst/>
          </a:prstGeom>
          <a:noFill/>
        </p:spPr>
        <p:txBody>
          <a:bodyPr wrap="square" lIns="0" tIns="0" rIns="0" bIns="0" rtlCol="0">
            <a:spAutoFit/>
          </a:bodyPr>
          <a:lstStyle/>
          <a:p>
            <a:pPr>
              <a:lnSpc>
                <a:spcPct val="107000"/>
              </a:lnSpc>
              <a:spcBef>
                <a:spcPts val="1871"/>
              </a:spcBef>
            </a:pPr>
            <a:r>
              <a:rPr lang="en-IE" sz="1100" b="1" kern="0" cap="all">
                <a:solidFill>
                  <a:schemeClr val="bg1"/>
                </a:solidFill>
                <a:latin typeface="Verdana" panose="020B0604030504040204" pitchFamily="34" charset="0"/>
                <a:ea typeface="Times New Roman" panose="02020603050405020304" pitchFamily="18" charset="0"/>
                <a:cs typeface="Times New Roman" panose="02020603050405020304" pitchFamily="18" charset="0"/>
              </a:rPr>
              <a:t>I </a:t>
            </a:r>
            <a:endParaRPr lang="en-IE" sz="100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Subtitle 2">
            <a:extLst>
              <a:ext uri="{FF2B5EF4-FFF2-40B4-BE49-F238E27FC236}">
                <a16:creationId xmlns:a16="http://schemas.microsoft.com/office/drawing/2014/main" id="{480FF546-2BA1-492C-8E2F-41F7EEF8812D}"/>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spTree>
    <p:extLst>
      <p:ext uri="{BB962C8B-B14F-4D97-AF65-F5344CB8AC3E}">
        <p14:creationId xmlns:p14="http://schemas.microsoft.com/office/powerpoint/2010/main" val="413277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639945" y="2705180"/>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A3AF07"/>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ECF508CA-9EB2-4E26-8ED6-ABBCB714EADB}"/>
              </a:ext>
            </a:extLst>
          </p:cNvPr>
          <p:cNvSpPr/>
          <p:nvPr/>
        </p:nvSpPr>
        <p:spPr>
          <a:xfrm>
            <a:off x="519728" y="1705056"/>
            <a:ext cx="6188737" cy="272510"/>
          </a:xfrm>
          <a:prstGeom prst="rect">
            <a:avLst/>
          </a:prstGeom>
        </p:spPr>
        <p:txBody>
          <a:bodyPr wrap="square">
            <a:spAutoFit/>
          </a:bodyPr>
          <a:lstStyle/>
          <a:p>
            <a:pPr lvl="0">
              <a:lnSpc>
                <a:spcPct val="107000"/>
              </a:lnSpc>
              <a:spcAft>
                <a:spcPts val="800"/>
              </a:spcAft>
              <a:buClr>
                <a:srgbClr val="317195"/>
              </a:buClr>
              <a:buSzPct val="120000"/>
            </a:pPr>
            <a:r>
              <a:rPr lang="en-IE" sz="1200" b="1" dirty="0">
                <a:solidFill>
                  <a:srgbClr val="317195"/>
                </a:solidFill>
                <a:latin typeface="Verdana" panose="020B0604030504040204" pitchFamily="34" charset="0"/>
                <a:ea typeface="Verdana" panose="020B0604030504040204" pitchFamily="34" charset="0"/>
                <a:cs typeface="Times New Roman" panose="02020603050405020304" pitchFamily="18" charset="0"/>
              </a:rPr>
              <a:t>1. Insert Destination Experience Brand</a:t>
            </a:r>
            <a:endParaRPr lang="en-IE" sz="1200" dirty="0">
              <a:solidFill>
                <a:srgbClr val="317195"/>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3BBD071-8CA7-40C5-943C-0C00BB7CD79C}"/>
              </a:ext>
            </a:extLst>
          </p:cNvPr>
          <p:cNvSpPr/>
          <p:nvPr/>
        </p:nvSpPr>
        <p:spPr>
          <a:xfrm>
            <a:off x="519727" y="2127144"/>
            <a:ext cx="6188737"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2. Insert your business brand and choose an excellent header image that reflects your business offering</a:t>
            </a:r>
            <a:endParaRPr lang="en-IE" sz="1200" b="1"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C1366C42-186A-46B3-8370-B23B538EE4BF}"/>
              </a:ext>
            </a:extLst>
          </p:cNvPr>
          <p:cNvSpPr/>
          <p:nvPr/>
        </p:nvSpPr>
        <p:spPr>
          <a:xfrm>
            <a:off x="577954" y="4391951"/>
            <a:ext cx="6421435" cy="674608"/>
          </a:xfrm>
          <a:prstGeom prst="rect">
            <a:avLst/>
          </a:prstGeom>
        </p:spPr>
        <p:txBody>
          <a:bodyPr wrap="square" anchor="t">
            <a:spAutoFit/>
          </a:bodyPr>
          <a:lstStyle/>
          <a:p>
            <a:pPr>
              <a:lnSpc>
                <a:spcPct val="107000"/>
              </a:lnSpc>
              <a:buClr>
                <a:srgbClr val="2F5496"/>
              </a:buClr>
              <a:buSzPct val="120000"/>
              <a:tabLst>
                <a:tab pos="5768340" algn="l"/>
              </a:tabLst>
            </a:pPr>
            <a:r>
              <a:rPr lang="en-IE" sz="1200" b="1">
                <a:solidFill>
                  <a:srgbClr val="317195"/>
                </a:solidFill>
                <a:latin typeface="Verdana"/>
                <a:ea typeface="Calibri" panose="020F0502020204030204" pitchFamily="34" charset="0"/>
                <a:cs typeface="Times New Roman"/>
              </a:rPr>
              <a:t>3. Define the Unique Selling Point (USP) of your tourism experience with one </a:t>
            </a:r>
            <a:r>
              <a:rPr lang="en-IE" sz="1200" b="1" dirty="0">
                <a:solidFill>
                  <a:srgbClr val="317195"/>
                </a:solidFill>
                <a:latin typeface="Verdana"/>
                <a:ea typeface="Calibri" panose="020F0502020204030204" pitchFamily="34" charset="0"/>
                <a:cs typeface="Times New Roman"/>
              </a:rPr>
              <a:t>sentence and key words that are compelling for an International audience </a:t>
            </a:r>
            <a:endParaRPr lang="en-IE" sz="1600" dirty="0">
              <a:solidFill>
                <a:srgbClr val="317195"/>
              </a:solidFill>
              <a:effectLst/>
              <a:latin typeface="Calibri"/>
              <a:ea typeface="Calibri" panose="020F0502020204030204" pitchFamily="34" charset="0"/>
              <a:cs typeface="Times New Roman" panose="02020603050405020304" pitchFamily="18" charset="0"/>
            </a:endParaRPr>
          </a:p>
        </p:txBody>
      </p:sp>
      <p:sp>
        <p:nvSpPr>
          <p:cNvPr id="16" name="Content Placeholder 2">
            <a:extLst>
              <a:ext uri="{FF2B5EF4-FFF2-40B4-BE49-F238E27FC236}">
                <a16:creationId xmlns:a16="http://schemas.microsoft.com/office/drawing/2014/main" id="{73DF7187-D1A9-432F-AB90-843A07F064F2}"/>
              </a:ext>
            </a:extLst>
          </p:cNvPr>
          <p:cNvSpPr txBox="1">
            <a:spLocks/>
          </p:cNvSpPr>
          <p:nvPr/>
        </p:nvSpPr>
        <p:spPr>
          <a:xfrm>
            <a:off x="639945" y="5237859"/>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A3AF07"/>
              </a:solidFill>
              <a:effectLst/>
              <a:uLnTx/>
              <a:uFillTx/>
              <a:latin typeface="Verdana" panose="020B0604030504040204" pitchFamily="34" charset="0"/>
              <a:ea typeface="Verdana" panose="020B0604030504040204" pitchFamily="34" charset="0"/>
              <a:cs typeface="+mn-cs"/>
            </a:endParaRPr>
          </a:p>
        </p:txBody>
      </p:sp>
      <p:sp>
        <p:nvSpPr>
          <p:cNvPr id="17" name="Rectangle 16">
            <a:extLst>
              <a:ext uri="{FF2B5EF4-FFF2-40B4-BE49-F238E27FC236}">
                <a16:creationId xmlns:a16="http://schemas.microsoft.com/office/drawing/2014/main" id="{CA90D766-B532-4E06-8D1E-B49D7B781BB6}"/>
              </a:ext>
            </a:extLst>
          </p:cNvPr>
          <p:cNvSpPr/>
          <p:nvPr/>
        </p:nvSpPr>
        <p:spPr>
          <a:xfrm>
            <a:off x="639945" y="6876121"/>
            <a:ext cx="6277690" cy="1069845"/>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4. Insert a paragraph that enables a third-party business to refer/sell your tourism business. Rather than one long paragraph, it is useful to break the text into a short paragraph and highlights, so that it is easier to understand and read. Please explain any individual words in brackets that are not clear to an international customer.</a:t>
            </a:r>
            <a:endParaRPr lang="en-IE" sz="12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ontent Placeholder 2">
            <a:extLst>
              <a:ext uri="{FF2B5EF4-FFF2-40B4-BE49-F238E27FC236}">
                <a16:creationId xmlns:a16="http://schemas.microsoft.com/office/drawing/2014/main" id="{9CE8DDE5-FA8F-4629-8DEB-E88BC077DEBF}"/>
              </a:ext>
            </a:extLst>
          </p:cNvPr>
          <p:cNvSpPr txBox="1">
            <a:spLocks/>
          </p:cNvSpPr>
          <p:nvPr/>
        </p:nvSpPr>
        <p:spPr>
          <a:xfrm>
            <a:off x="684422" y="7972233"/>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A3AF07"/>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70083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6" name="TextBox 5">
            <a:extLst>
              <a:ext uri="{FF2B5EF4-FFF2-40B4-BE49-F238E27FC236}">
                <a16:creationId xmlns:a16="http://schemas.microsoft.com/office/drawing/2014/main" id="{34EFFC0B-1558-4781-B674-CD9F623F7795}"/>
              </a:ext>
            </a:extLst>
          </p:cNvPr>
          <p:cNvSpPr txBox="1"/>
          <p:nvPr/>
        </p:nvSpPr>
        <p:spPr>
          <a:xfrm>
            <a:off x="484381" y="2195722"/>
            <a:ext cx="6358212" cy="1851404"/>
          </a:xfrm>
          <a:prstGeom prst="rect">
            <a:avLst/>
          </a:prstGeom>
          <a:noFill/>
        </p:spPr>
        <p:txBody>
          <a:bodyPr wrap="square" rtlCol="0" anchor="t">
            <a:spAutoFit/>
          </a:bodyPr>
          <a:lstStyle/>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5. Clearly itemise your sample food menu in the grid below</a:t>
            </a:r>
          </a:p>
          <a:p>
            <a:pPr lvl="0">
              <a:lnSpc>
                <a:spcPct val="107000"/>
              </a:lnSpc>
              <a:buClr>
                <a:srgbClr val="317195"/>
              </a:buClr>
              <a:buSzPct val="120000"/>
              <a:tabLst>
                <a:tab pos="5768340" algn="l"/>
              </a:tabLst>
              <a:defRPr/>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Itemise inclusions in the named dining option</a:t>
            </a: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If you offer private dining/events you can note it here</a:t>
            </a: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Information regarding portion size, should be presented in imperial and metric formats</a:t>
            </a: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buClr>
                <a:srgbClr val="317195"/>
              </a:buClr>
              <a:buSzPct val="120000"/>
              <a:tabLst>
                <a:tab pos="5768340" algn="l"/>
              </a:tabLst>
              <a:defRPr/>
            </a:pPr>
            <a:endParaRPr lang="en-IE"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endParaRPr lang="en-IE" dirty="0">
              <a:solidFill>
                <a:srgbClr val="317195"/>
              </a:solidFill>
            </a:endParaRPr>
          </a:p>
        </p:txBody>
      </p:sp>
      <p:pic>
        <p:nvPicPr>
          <p:cNvPr id="8" name="Picture 7">
            <a:extLst>
              <a:ext uri="{FF2B5EF4-FFF2-40B4-BE49-F238E27FC236}">
                <a16:creationId xmlns:a16="http://schemas.microsoft.com/office/drawing/2014/main" id="{A5401079-B75C-4E9D-ADDE-F492A37F8E10}"/>
              </a:ext>
            </a:extLst>
          </p:cNvPr>
          <p:cNvPicPr>
            <a:picLocks noChangeAspect="1"/>
          </p:cNvPicPr>
          <p:nvPr/>
        </p:nvPicPr>
        <p:blipFill>
          <a:blip r:embed="rId3"/>
          <a:stretch>
            <a:fillRect/>
          </a:stretch>
        </p:blipFill>
        <p:spPr>
          <a:xfrm>
            <a:off x="484381" y="4248596"/>
            <a:ext cx="5627992" cy="354854"/>
          </a:xfrm>
          <a:prstGeom prst="rect">
            <a:avLst/>
          </a:prstGeom>
        </p:spPr>
      </p:pic>
      <p:graphicFrame>
        <p:nvGraphicFramePr>
          <p:cNvPr id="13" name="Table 12">
            <a:extLst>
              <a:ext uri="{FF2B5EF4-FFF2-40B4-BE49-F238E27FC236}">
                <a16:creationId xmlns:a16="http://schemas.microsoft.com/office/drawing/2014/main" id="{939F070B-2EA6-4F6B-A0F6-E4A8DA558413}"/>
              </a:ext>
            </a:extLst>
          </p:cNvPr>
          <p:cNvGraphicFramePr>
            <a:graphicFrameLocks noGrp="1"/>
          </p:cNvGraphicFramePr>
          <p:nvPr>
            <p:extLst>
              <p:ext uri="{D42A27DB-BD31-4B8C-83A1-F6EECF244321}">
                <p14:modId xmlns:p14="http://schemas.microsoft.com/office/powerpoint/2010/main" val="4168863368"/>
              </p:ext>
            </p:extLst>
          </p:nvPr>
        </p:nvGraphicFramePr>
        <p:xfrm>
          <a:off x="571299" y="5228788"/>
          <a:ext cx="6640920" cy="2715364"/>
        </p:xfrm>
        <a:graphic>
          <a:graphicData uri="http://schemas.openxmlformats.org/drawingml/2006/table">
            <a:tbl>
              <a:tblPr/>
              <a:tblGrid>
                <a:gridCol w="1529365">
                  <a:extLst>
                    <a:ext uri="{9D8B030D-6E8A-4147-A177-3AD203B41FA5}">
                      <a16:colId xmlns:a16="http://schemas.microsoft.com/office/drawing/2014/main" val="2553182450"/>
                    </a:ext>
                  </a:extLst>
                </a:gridCol>
                <a:gridCol w="3870543">
                  <a:extLst>
                    <a:ext uri="{9D8B030D-6E8A-4147-A177-3AD203B41FA5}">
                      <a16:colId xmlns:a16="http://schemas.microsoft.com/office/drawing/2014/main" val="2238792169"/>
                    </a:ext>
                  </a:extLst>
                </a:gridCol>
                <a:gridCol w="1241012">
                  <a:extLst>
                    <a:ext uri="{9D8B030D-6E8A-4147-A177-3AD203B41FA5}">
                      <a16:colId xmlns:a16="http://schemas.microsoft.com/office/drawing/2014/main" val="367714340"/>
                    </a:ext>
                  </a:extLst>
                </a:gridCol>
              </a:tblGrid>
              <a:tr h="677027">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Dining Options</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Inclusions</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Public price per person</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049498"/>
                  </a:ext>
                </a:extLst>
              </a:tr>
              <a:tr h="664967">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[Insert title]</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[List inclusions]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a:solidFill>
                            <a:srgbClr val="000000"/>
                          </a:solidFill>
                          <a:effectLst/>
                          <a:latin typeface="Verdana" panose="020B0604030504040204" pitchFamily="34" charset="0"/>
                          <a:ea typeface="Verdana" panose="020B0604030504040204" pitchFamily="34" charset="0"/>
                          <a:cs typeface="Arial" panose="020B0604020202020204" pitchFamily="34" charset="0"/>
                        </a:rPr>
                        <a:t>€</a:t>
                      </a:r>
                      <a:endParaRPr lang="en-IE" sz="100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89841"/>
                  </a:ext>
                </a:extLst>
              </a:tr>
              <a:tr h="696343">
                <a:tc>
                  <a:txBody>
                    <a:bodyPr/>
                    <a:lstStyle/>
                    <a:p>
                      <a:pPr algn="l">
                        <a:lnSpc>
                          <a:spcPct val="107000"/>
                        </a:lnSpc>
                        <a:spcAft>
                          <a:spcPts val="0"/>
                        </a:spcAft>
                      </a:pPr>
                      <a:r>
                        <a:rPr lang="en-IE" sz="1000" kern="1200">
                          <a:solidFill>
                            <a:srgbClr val="000000"/>
                          </a:solidFill>
                          <a:effectLst/>
                          <a:latin typeface="Verdana" panose="020B0604030504040204" pitchFamily="34" charset="0"/>
                          <a:ea typeface="Verdana" panose="020B0604030504040204" pitchFamily="34" charset="0"/>
                          <a:cs typeface="Arial" panose="020B0604020202020204" pitchFamily="34" charset="0"/>
                        </a:rPr>
                        <a:t>[Insert title]</a:t>
                      </a:r>
                      <a:endParaRPr lang="en-IE" sz="100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[List inclusions]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a:solidFill>
                            <a:srgbClr val="000000"/>
                          </a:solidFill>
                          <a:effectLst/>
                          <a:latin typeface="Verdana" panose="020B0604030504040204" pitchFamily="34" charset="0"/>
                          <a:ea typeface="Verdana" panose="020B0604030504040204" pitchFamily="34" charset="0"/>
                          <a:cs typeface="Arial" panose="020B0604020202020204" pitchFamily="34" charset="0"/>
                        </a:rPr>
                        <a:t>€</a:t>
                      </a:r>
                      <a:endParaRPr lang="en-IE" sz="100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99848"/>
                  </a:ext>
                </a:extLst>
              </a:tr>
              <a:tr h="677027">
                <a:tc>
                  <a:txBody>
                    <a:bodyPr/>
                    <a:lstStyle/>
                    <a:p>
                      <a:pPr algn="l">
                        <a:lnSpc>
                          <a:spcPct val="107000"/>
                        </a:lnSpc>
                        <a:spcAft>
                          <a:spcPts val="0"/>
                        </a:spcAft>
                      </a:pPr>
                      <a:r>
                        <a:rPr lang="en-IE" sz="1000" dirty="0">
                          <a:effectLst/>
                          <a:latin typeface="Verdana" panose="020B0604030504040204" pitchFamily="34" charset="0"/>
                          <a:ea typeface="Calibri" panose="020F0502020204030204" pitchFamily="34" charset="0"/>
                          <a:cs typeface="Arial" panose="020B0604020202020204" pitchFamily="34" charset="0"/>
                        </a:rPr>
                        <a:t>  Private events</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n-IE" sz="1000" dirty="0">
                          <a:effectLst/>
                          <a:latin typeface="Verdana" panose="020B0604030504040204" pitchFamily="34" charset="0"/>
                          <a:ea typeface="Calibri" panose="020F0502020204030204" pitchFamily="34" charset="0"/>
                          <a:cs typeface="Calibri" panose="020F0502020204030204" pitchFamily="34" charset="0"/>
                        </a:rPr>
                        <a:t>XXX can be privatised for groups of minimum 25 and max 30, subject to pre-booking, a rental fee of €XX and minimum food spend of €XX per person.</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3750122017"/>
                  </a:ext>
                </a:extLst>
              </a:tr>
            </a:tbl>
          </a:graphicData>
        </a:graphic>
      </p:graphicFrame>
    </p:spTree>
    <p:extLst>
      <p:ext uri="{BB962C8B-B14F-4D97-AF65-F5344CB8AC3E}">
        <p14:creationId xmlns:p14="http://schemas.microsoft.com/office/powerpoint/2010/main" val="3167253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06AF3B8-2B01-4635-9733-995AE49D5A63}"/>
              </a:ext>
            </a:extLst>
          </p:cNvPr>
          <p:cNvSpPr txBox="1"/>
          <p:nvPr/>
        </p:nvSpPr>
        <p:spPr>
          <a:xfrm>
            <a:off x="463463" y="1553597"/>
            <a:ext cx="5912285" cy="1655838"/>
          </a:xfrm>
          <a:prstGeom prst="rect">
            <a:avLst/>
          </a:prstGeom>
          <a:noFill/>
        </p:spPr>
        <p:txBody>
          <a:bodyPr wrap="square" rtlCol="0" anchor="t">
            <a:spAutoFit/>
          </a:bodyPr>
          <a:lstStyle/>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6. Clearly itemise your drinks menu in the grid below</a:t>
            </a:r>
          </a:p>
          <a:p>
            <a:pPr lvl="0">
              <a:lnSpc>
                <a:spcPct val="107000"/>
              </a:lnSpc>
              <a:buClr>
                <a:srgbClr val="317195"/>
              </a:buClr>
              <a:buSzPct val="120000"/>
              <a:tabLst>
                <a:tab pos="5768340" algn="l"/>
              </a:tabLst>
              <a:defRPr/>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Name the drink </a:t>
            </a: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Describe the drink and note measurement size</a:t>
            </a:r>
          </a:p>
          <a:p>
            <a:pPr marL="171450" lvl="0" indent="-171450">
              <a:lnSpc>
                <a:spcPct val="107000"/>
              </a:lnSpc>
              <a:buClr>
                <a:srgbClr val="317195"/>
              </a:buClr>
              <a:buSzPct val="120000"/>
              <a:buFont typeface="Arial" panose="020B0604020202020204" pitchFamily="34" charset="0"/>
              <a:buChar char="•"/>
              <a:tabLst>
                <a:tab pos="5768340" algn="l"/>
              </a:tabLst>
              <a:defRPr/>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List the number of units and public price per drink</a:t>
            </a:r>
          </a:p>
          <a:p>
            <a:pPr marL="171450" indent="-171450">
              <a:lnSpc>
                <a:spcPct val="107000"/>
              </a:lnSpc>
              <a:buClr>
                <a:srgbClr val="317195"/>
              </a:buClr>
              <a:buSzPct val="120000"/>
              <a:buFont typeface="Arial" panose="020B0604020202020204" pitchFamily="34" charset="0"/>
              <a:buChar char="•"/>
              <a:tabLst>
                <a:tab pos="5768340" algn="l"/>
              </a:tabLst>
              <a:defRPr/>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Information regarding volume should be presented in imperial and metric formats</a:t>
            </a: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buClr>
                <a:srgbClr val="317195"/>
              </a:buClr>
              <a:buSzPct val="120000"/>
              <a:buFont typeface="Arial" panose="020B0604020202020204" pitchFamily="34" charset="0"/>
              <a:buChar char="•"/>
              <a:tabLst>
                <a:tab pos="5768340" algn="l"/>
              </a:tabLst>
              <a:defRPr/>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6DAF989B-3660-4AA7-9F96-9A8CF49DE9A0}"/>
              </a:ext>
            </a:extLst>
          </p:cNvPr>
          <p:cNvSpPr txBox="1"/>
          <p:nvPr/>
        </p:nvSpPr>
        <p:spPr>
          <a:xfrm>
            <a:off x="463463" y="3086849"/>
            <a:ext cx="4868523" cy="261610"/>
          </a:xfrm>
          <a:prstGeom prst="rect">
            <a:avLst/>
          </a:prstGeom>
          <a:noFill/>
        </p:spPr>
        <p:txBody>
          <a:bodyPr wrap="square" rtlCol="0">
            <a:spAutoFit/>
          </a:bodyPr>
          <a:lstStyle/>
          <a:p>
            <a:r>
              <a:rPr lang="en-IE" sz="1100" b="1" dirty="0">
                <a:solidFill>
                  <a:srgbClr val="A3AF07"/>
                </a:solidFill>
                <a:latin typeface="Verdana" panose="020B0604030504040204" pitchFamily="34" charset="0"/>
                <a:ea typeface="Verdana" panose="020B0604030504040204" pitchFamily="34" charset="0"/>
              </a:rPr>
              <a:t>[Insert Business Name] </a:t>
            </a:r>
            <a:r>
              <a:rPr lang="en-IE" sz="1100" b="1" dirty="0">
                <a:solidFill>
                  <a:srgbClr val="F5B827"/>
                </a:solidFill>
                <a:latin typeface="Verdana" panose="020B0604030504040204" pitchFamily="34" charset="0"/>
                <a:ea typeface="Verdana" panose="020B0604030504040204" pitchFamily="34" charset="0"/>
              </a:rPr>
              <a:t>Sample Drinks Menu</a:t>
            </a:r>
            <a:endParaRPr lang="en-IE" sz="1100" b="1" dirty="0">
              <a:solidFill>
                <a:srgbClr val="317195"/>
              </a:solidFill>
              <a:latin typeface="Verdana" panose="020B0604030504040204" pitchFamily="34" charset="0"/>
              <a:ea typeface="Verdana" panose="020B0604030504040204" pitchFamily="34" charset="0"/>
            </a:endParaRPr>
          </a:p>
        </p:txBody>
      </p:sp>
      <p:graphicFrame>
        <p:nvGraphicFramePr>
          <p:cNvPr id="7" name="Table 6">
            <a:extLst>
              <a:ext uri="{FF2B5EF4-FFF2-40B4-BE49-F238E27FC236}">
                <a16:creationId xmlns:a16="http://schemas.microsoft.com/office/drawing/2014/main" id="{347EF318-F97E-4DBE-8067-0B0E60A1E290}"/>
              </a:ext>
            </a:extLst>
          </p:cNvPr>
          <p:cNvGraphicFramePr>
            <a:graphicFrameLocks noGrp="1"/>
          </p:cNvGraphicFramePr>
          <p:nvPr>
            <p:extLst>
              <p:ext uri="{D42A27DB-BD31-4B8C-83A1-F6EECF244321}">
                <p14:modId xmlns:p14="http://schemas.microsoft.com/office/powerpoint/2010/main" val="1016652468"/>
              </p:ext>
            </p:extLst>
          </p:nvPr>
        </p:nvGraphicFramePr>
        <p:xfrm>
          <a:off x="569119" y="3430999"/>
          <a:ext cx="6188736" cy="1900272"/>
        </p:xfrm>
        <a:graphic>
          <a:graphicData uri="http://schemas.openxmlformats.org/drawingml/2006/table">
            <a:tbl>
              <a:tblPr/>
              <a:tblGrid>
                <a:gridCol w="1425230">
                  <a:extLst>
                    <a:ext uri="{9D8B030D-6E8A-4147-A177-3AD203B41FA5}">
                      <a16:colId xmlns:a16="http://schemas.microsoft.com/office/drawing/2014/main" val="2553182450"/>
                    </a:ext>
                  </a:extLst>
                </a:gridCol>
                <a:gridCol w="3606995">
                  <a:extLst>
                    <a:ext uri="{9D8B030D-6E8A-4147-A177-3AD203B41FA5}">
                      <a16:colId xmlns:a16="http://schemas.microsoft.com/office/drawing/2014/main" val="2238792169"/>
                    </a:ext>
                  </a:extLst>
                </a:gridCol>
                <a:gridCol w="1156511">
                  <a:extLst>
                    <a:ext uri="{9D8B030D-6E8A-4147-A177-3AD203B41FA5}">
                      <a16:colId xmlns:a16="http://schemas.microsoft.com/office/drawing/2014/main" val="367714340"/>
                    </a:ext>
                  </a:extLst>
                </a:gridCol>
              </a:tblGrid>
              <a:tr h="538962">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Dining Options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Inclusions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Public price per person</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049498"/>
                  </a:ext>
                </a:extLst>
              </a:tr>
              <a:tr h="664967">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[Insert title]</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[List inclusions]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a:solidFill>
                            <a:srgbClr val="000000"/>
                          </a:solidFill>
                          <a:effectLst/>
                          <a:latin typeface="Verdana" panose="020B0604030504040204" pitchFamily="34" charset="0"/>
                          <a:ea typeface="Verdana" panose="020B0604030504040204" pitchFamily="34" charset="0"/>
                          <a:cs typeface="Arial" panose="020B0604020202020204" pitchFamily="34" charset="0"/>
                        </a:rPr>
                        <a:t>€</a:t>
                      </a:r>
                      <a:endParaRPr lang="en-IE" sz="100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89841"/>
                  </a:ext>
                </a:extLst>
              </a:tr>
              <a:tr h="696343">
                <a:tc>
                  <a:txBody>
                    <a:bodyPr/>
                    <a:lstStyle/>
                    <a:p>
                      <a:pPr algn="l">
                        <a:lnSpc>
                          <a:spcPct val="107000"/>
                        </a:lnSpc>
                        <a:spcAft>
                          <a:spcPts val="0"/>
                        </a:spcAft>
                      </a:pPr>
                      <a:r>
                        <a:rPr lang="en-IE" sz="1000" kern="1200">
                          <a:solidFill>
                            <a:srgbClr val="000000"/>
                          </a:solidFill>
                          <a:effectLst/>
                          <a:latin typeface="Verdana" panose="020B0604030504040204" pitchFamily="34" charset="0"/>
                          <a:ea typeface="Verdana" panose="020B0604030504040204" pitchFamily="34" charset="0"/>
                          <a:cs typeface="Arial" panose="020B0604020202020204" pitchFamily="34" charset="0"/>
                        </a:rPr>
                        <a:t>[Insert title]</a:t>
                      </a:r>
                      <a:endParaRPr lang="en-IE" sz="100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[List inclusions]</a:t>
                      </a: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IE" sz="10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t>
                      </a:r>
                      <a:endParaRPr lang="en-I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7276" marR="87276" marT="43638" marB="436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99848"/>
                  </a:ext>
                </a:extLst>
              </a:tr>
            </a:tbl>
          </a:graphicData>
        </a:graphic>
      </p:graphicFrame>
      <p:sp>
        <p:nvSpPr>
          <p:cNvPr id="8" name="TextBox 7">
            <a:extLst>
              <a:ext uri="{FF2B5EF4-FFF2-40B4-BE49-F238E27FC236}">
                <a16:creationId xmlns:a16="http://schemas.microsoft.com/office/drawing/2014/main" id="{BFCFAD4D-E2EF-4E73-BFC8-BA2059BF9361}"/>
              </a:ext>
            </a:extLst>
          </p:cNvPr>
          <p:cNvSpPr txBox="1"/>
          <p:nvPr/>
        </p:nvSpPr>
        <p:spPr>
          <a:xfrm>
            <a:off x="455292" y="5389050"/>
            <a:ext cx="5912285" cy="872226"/>
          </a:xfrm>
          <a:prstGeom prst="rect">
            <a:avLst/>
          </a:prstGeom>
          <a:noFill/>
        </p:spPr>
        <p:txBody>
          <a:bodyPr wrap="square" rtlCol="0" anchor="t">
            <a:spAutoFit/>
          </a:bodyPr>
          <a:lstStyle/>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7. Create a General Information Page noting key information such as booking details, opening / closing hours and location map</a:t>
            </a:r>
          </a:p>
          <a:p>
            <a:pPr lvl="0">
              <a:lnSpc>
                <a:spcPct val="107000"/>
              </a:lnSpc>
              <a:buClr>
                <a:srgbClr val="2F5496"/>
              </a:buClr>
              <a:buSzPct val="120000"/>
              <a:tabLst>
                <a:tab pos="5768340" algn="l"/>
              </a:tabLst>
              <a:defRPr/>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8. Include your business COVID-19 policies</a:t>
            </a:r>
            <a:endParaRPr lang="en-IE" dirty="0">
              <a:solidFill>
                <a:srgbClr val="317195"/>
              </a:solidFill>
              <a:latin typeface="Verdana"/>
              <a:cs typeface="Times New Roman"/>
            </a:endParaRPr>
          </a:p>
        </p:txBody>
      </p:sp>
      <p:sp>
        <p:nvSpPr>
          <p:cNvPr id="9" name="Content Placeholder 2">
            <a:extLst>
              <a:ext uri="{FF2B5EF4-FFF2-40B4-BE49-F238E27FC236}">
                <a16:creationId xmlns:a16="http://schemas.microsoft.com/office/drawing/2014/main" id="{48BB72F6-452D-446D-B09C-7A8AEC2D8D19}"/>
              </a:ext>
            </a:extLst>
          </p:cNvPr>
          <p:cNvSpPr txBox="1">
            <a:spLocks/>
          </p:cNvSpPr>
          <p:nvPr/>
        </p:nvSpPr>
        <p:spPr>
          <a:xfrm>
            <a:off x="569119" y="6318900"/>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12" name="TextBox 11">
            <a:extLst>
              <a:ext uri="{FF2B5EF4-FFF2-40B4-BE49-F238E27FC236}">
                <a16:creationId xmlns:a16="http://schemas.microsoft.com/office/drawing/2014/main" id="{23F0446D-5D52-4785-A1C3-27E452935B39}"/>
              </a:ext>
            </a:extLst>
          </p:cNvPr>
          <p:cNvSpPr txBox="1"/>
          <p:nvPr/>
        </p:nvSpPr>
        <p:spPr>
          <a:xfrm>
            <a:off x="569119" y="7581256"/>
            <a:ext cx="5912285" cy="1860317"/>
          </a:xfrm>
          <a:prstGeom prst="rect">
            <a:avLst/>
          </a:prstGeom>
          <a:noFill/>
        </p:spPr>
        <p:txBody>
          <a:bodyPr wrap="square" rtlCol="0" anchor="t">
            <a:spAutoFit/>
          </a:bodyPr>
          <a:lstStyle/>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9. Add strong imagery to blank spaces in the document to reinforce the offering</a:t>
            </a:r>
          </a:p>
          <a:p>
            <a:pPr lvl="0">
              <a:lnSpc>
                <a:spcPct val="107000"/>
              </a:lnSpc>
              <a:buClr>
                <a:srgbClr val="2F5496"/>
              </a:buClr>
              <a:buSzPct val="120000"/>
              <a:tabLst>
                <a:tab pos="5768340" algn="l"/>
              </a:tabLst>
              <a:defRPr/>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10. Ensure correct contact details are included. Please ensure that telephone numbers are noted with Ireland’s international telephone dial prefix +353</a:t>
            </a:r>
          </a:p>
          <a:p>
            <a:pPr lvl="0">
              <a:lnSpc>
                <a:spcPct val="107000"/>
              </a:lnSpc>
              <a:buClr>
                <a:srgbClr val="2F5496"/>
              </a:buClr>
              <a:buSzPct val="120000"/>
              <a:tabLst>
                <a:tab pos="5768340" algn="l"/>
              </a:tabLst>
              <a:defRPr/>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buClr>
                <a:srgbClr val="2F5496"/>
              </a:buClr>
              <a:buSzPct val="120000"/>
              <a:tabLst>
                <a:tab pos="5768340" algn="l"/>
              </a:tabLst>
              <a:defRPr/>
            </a:pPr>
            <a:r>
              <a:rPr lang="en-IE" sz="1200" b="1" dirty="0">
                <a:solidFill>
                  <a:srgbClr val="317195"/>
                </a:solidFill>
                <a:latin typeface="Verdana"/>
                <a:ea typeface="Calibri" panose="020F0502020204030204" pitchFamily="34" charset="0"/>
                <a:cs typeface="Times New Roman"/>
              </a:rPr>
              <a:t>11. Format the document to ensure all is clear, in order, on the correct page and that pages are numbered.</a:t>
            </a:r>
            <a:endParaRPr lang="en-IE" dirty="0">
              <a:solidFill>
                <a:srgbClr val="317195"/>
              </a:solidFill>
              <a:latin typeface="Verdana"/>
              <a:cs typeface="Times New Roman"/>
            </a:endParaRPr>
          </a:p>
        </p:txBody>
      </p:sp>
    </p:spTree>
    <p:extLst>
      <p:ext uri="{BB962C8B-B14F-4D97-AF65-F5344CB8AC3E}">
        <p14:creationId xmlns:p14="http://schemas.microsoft.com/office/powerpoint/2010/main" val="632699084"/>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FE73488AA6944EA67A381B91BF8841" ma:contentTypeVersion="11" ma:contentTypeDescription="Create a new document." ma:contentTypeScope="" ma:versionID="e7ecc727c5ab5c7ef6435b0c6042901a">
  <xsd:schema xmlns:xsd="http://www.w3.org/2001/XMLSchema" xmlns:xs="http://www.w3.org/2001/XMLSchema" xmlns:p="http://schemas.microsoft.com/office/2006/metadata/properties" xmlns:ns2="45dae456-88b9-4ffb-bdb7-b103bac82d3a" xmlns:ns3="4578801f-0822-4fc8-ab90-e8bb196aef62" targetNamespace="http://schemas.microsoft.com/office/2006/metadata/properties" ma:root="true" ma:fieldsID="d4b1b5db580bc78e990bca4946e4fd05" ns2:_="" ns3:_="">
    <xsd:import namespace="45dae456-88b9-4ffb-bdb7-b103bac82d3a"/>
    <xsd:import namespace="4578801f-0822-4fc8-ab90-e8bb196aef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ae456-88b9-4ffb-bdb7-b103bac82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78801f-0822-4fc8-ab90-e8bb196aef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578801f-0822-4fc8-ab90-e8bb196aef62">
      <UserInfo>
        <DisplayName/>
        <AccountId xsi:nil="true"/>
        <AccountType/>
      </UserInfo>
    </SharedWithUsers>
  </documentManagement>
</p:properties>
</file>

<file path=customXml/itemProps1.xml><?xml version="1.0" encoding="utf-8"?>
<ds:datastoreItem xmlns:ds="http://schemas.openxmlformats.org/officeDocument/2006/customXml" ds:itemID="{2CEB65E7-4A4A-48D1-AF7F-18F9DF0FF77B}"/>
</file>

<file path=customXml/itemProps2.xml><?xml version="1.0" encoding="utf-8"?>
<ds:datastoreItem xmlns:ds="http://schemas.openxmlformats.org/officeDocument/2006/customXml" ds:itemID="{14013079-F69E-4826-9216-371F424F479B}">
  <ds:schemaRefs>
    <ds:schemaRef ds:uri="http://schemas.microsoft.com/sharepoint/v3/contenttype/forms"/>
  </ds:schemaRefs>
</ds:datastoreItem>
</file>

<file path=customXml/itemProps3.xml><?xml version="1.0" encoding="utf-8"?>
<ds:datastoreItem xmlns:ds="http://schemas.openxmlformats.org/officeDocument/2006/customXml" ds:itemID="{645AFE70-6C76-4DFC-AAA4-48492E9D50AD}">
  <ds:schemaRefs>
    <ds:schemaRef ds:uri="http://schemas.openxmlformats.org/package/2006/metadata/core-properties"/>
    <ds:schemaRef ds:uri="http://schemas.microsoft.com/office/2006/metadata/properties"/>
    <ds:schemaRef ds:uri="http://purl.org/dc/dcmitype/"/>
    <ds:schemaRef ds:uri="87e3dc7b-6fa9-4d14-b8fd-34008748e09b"/>
    <ds:schemaRef ds:uri="http://schemas.microsoft.com/office/2006/documentManagement/types"/>
    <ds:schemaRef ds:uri="http://purl.org/dc/elements/1.1/"/>
    <ds:schemaRef ds:uri="http://www.w3.org/XML/1998/namespace"/>
    <ds:schemaRef ds:uri="http://schemas.microsoft.com/office/infopath/2007/PartnerControls"/>
    <ds:schemaRef ds:uri="5e757cf7-8ef8-435a-925f-c3d8c7835667"/>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2407</TotalTime>
  <Words>736</Words>
  <Application>Microsoft Office PowerPoint</Application>
  <PresentationFormat>Custom</PresentationFormat>
  <Paragraphs>129</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2_Office Theme</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Angelia Fox</dc:creator>
  <cp:lastModifiedBy>Gemma Costello</cp:lastModifiedBy>
  <cp:revision>306</cp:revision>
  <cp:lastPrinted>2020-06-17T18:45:10Z</cp:lastPrinted>
  <dcterms:created xsi:type="dcterms:W3CDTF">2020-03-30T08:04:29Z</dcterms:created>
  <dcterms:modified xsi:type="dcterms:W3CDTF">2020-06-30T15:16:02Z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0x010100EEFE73488AA6944EA67A381B91BF8841</vt:lpwstr>
  </property>
  <property fmtid="{D5CDD505-2E9C-101B-9397-08002B2CF9AE}" pid="3" name="Order">
    <vt:r8>13025400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xd_Signature">
    <vt:bool>false</vt:bool>
  </property>
  <property fmtid="{D5CDD505-2E9C-101B-9397-08002B2CF9AE}" pid="8" name="xd_ProgID">
    <vt:lpwstr/>
  </property>
  <property fmtid="{D5CDD505-2E9C-101B-9397-08002B2CF9AE}" pid="9" name="TemplateUrl">
    <vt:lpwstr/>
  </property>
</Properties>
</file>